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0"/>
  </p:notesMasterIdLst>
  <p:sldIdLst>
    <p:sldId id="259" r:id="rId5"/>
    <p:sldId id="265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  <p:sldId id="335" r:id="rId17"/>
    <p:sldId id="337" r:id="rId18"/>
    <p:sldId id="338" r:id="rId19"/>
    <p:sldId id="339" r:id="rId20"/>
    <p:sldId id="271" r:id="rId21"/>
    <p:sldId id="342" r:id="rId22"/>
    <p:sldId id="346" r:id="rId23"/>
    <p:sldId id="347" r:id="rId24"/>
    <p:sldId id="348" r:id="rId25"/>
    <p:sldId id="349" r:id="rId26"/>
    <p:sldId id="350" r:id="rId27"/>
    <p:sldId id="273" r:id="rId28"/>
    <p:sldId id="266" r:id="rId2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54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pos="7423" userDrawn="1">
          <p15:clr>
            <a:srgbClr val="A4A3A4"/>
          </p15:clr>
        </p15:guide>
        <p15:guide id="4" orient="horz" pos="3634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orient="horz" pos="1026" userDrawn="1">
          <p15:clr>
            <a:srgbClr val="A4A3A4"/>
          </p15:clr>
        </p15:guide>
        <p15:guide id="7" orient="horz" pos="1275" userDrawn="1">
          <p15:clr>
            <a:srgbClr val="A4A3A4"/>
          </p15:clr>
        </p15:guide>
        <p15:guide id="8" pos="3727" userDrawn="1">
          <p15:clr>
            <a:srgbClr val="A4A3A4"/>
          </p15:clr>
        </p15:guide>
        <p15:guide id="9" pos="395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112B"/>
    <a:srgbClr val="004287"/>
    <a:srgbClr val="DA26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8D83A-BBE1-4D6D-A1CE-17CA67F7B2AF}" v="1" dt="2024-09-05T09:03:53.9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2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50" y="96"/>
      </p:cViewPr>
      <p:guideLst>
        <p:guide orient="horz" pos="754"/>
        <p:guide pos="257"/>
        <p:guide pos="7423"/>
        <p:guide orient="horz" pos="3634"/>
        <p:guide pos="3840"/>
        <p:guide orient="horz" pos="1026"/>
        <p:guide orient="horz" pos="1275"/>
        <p:guide pos="3727"/>
        <p:guide pos="395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lážová Barbora" userId="ee077b3d-675d-4919-8379-59a15074263d" providerId="ADAL" clId="{722E15D9-CE8A-41ED-9E39-A9308C47BE61}"/>
    <pc:docChg chg="modSld">
      <pc:chgData name="Balážová Barbora" userId="ee077b3d-675d-4919-8379-59a15074263d" providerId="ADAL" clId="{722E15D9-CE8A-41ED-9E39-A9308C47BE61}" dt="2024-08-29T18:28:05.075" v="5" actId="20577"/>
      <pc:docMkLst>
        <pc:docMk/>
      </pc:docMkLst>
      <pc:sldChg chg="modSp mod">
        <pc:chgData name="Balážová Barbora" userId="ee077b3d-675d-4919-8379-59a15074263d" providerId="ADAL" clId="{722E15D9-CE8A-41ED-9E39-A9308C47BE61}" dt="2024-08-20T06:10:32.111" v="2" actId="20577"/>
        <pc:sldMkLst>
          <pc:docMk/>
          <pc:sldMk cId="621804065" sldId="326"/>
        </pc:sldMkLst>
        <pc:spChg chg="mod">
          <ac:chgData name="Balážová Barbora" userId="ee077b3d-675d-4919-8379-59a15074263d" providerId="ADAL" clId="{722E15D9-CE8A-41ED-9E39-A9308C47BE61}" dt="2024-08-20T06:10:32.111" v="2" actId="20577"/>
          <ac:spMkLst>
            <pc:docMk/>
            <pc:sldMk cId="621804065" sldId="326"/>
            <ac:spMk id="21" creationId="{A289CD4E-52B5-AA4B-B49D-57C1558EF0AE}"/>
          </ac:spMkLst>
        </pc:spChg>
      </pc:sldChg>
      <pc:sldChg chg="modSp mod">
        <pc:chgData name="Balážová Barbora" userId="ee077b3d-675d-4919-8379-59a15074263d" providerId="ADAL" clId="{722E15D9-CE8A-41ED-9E39-A9308C47BE61}" dt="2024-08-29T18:27:30.319" v="3" actId="20577"/>
        <pc:sldMkLst>
          <pc:docMk/>
          <pc:sldMk cId="1770204514" sldId="329"/>
        </pc:sldMkLst>
        <pc:spChg chg="mod">
          <ac:chgData name="Balážová Barbora" userId="ee077b3d-675d-4919-8379-59a15074263d" providerId="ADAL" clId="{722E15D9-CE8A-41ED-9E39-A9308C47BE61}" dt="2024-08-29T18:27:30.319" v="3" actId="20577"/>
          <ac:spMkLst>
            <pc:docMk/>
            <pc:sldMk cId="1770204514" sldId="329"/>
            <ac:spMk id="21" creationId="{A289CD4E-52B5-AA4B-B49D-57C1558EF0AE}"/>
          </ac:spMkLst>
        </pc:spChg>
      </pc:sldChg>
      <pc:sldChg chg="modSp mod">
        <pc:chgData name="Balážová Barbora" userId="ee077b3d-675d-4919-8379-59a15074263d" providerId="ADAL" clId="{722E15D9-CE8A-41ED-9E39-A9308C47BE61}" dt="2024-08-29T18:28:05.075" v="5" actId="20577"/>
        <pc:sldMkLst>
          <pc:docMk/>
          <pc:sldMk cId="1401123414" sldId="342"/>
        </pc:sldMkLst>
        <pc:spChg chg="mod">
          <ac:chgData name="Balážová Barbora" userId="ee077b3d-675d-4919-8379-59a15074263d" providerId="ADAL" clId="{722E15D9-CE8A-41ED-9E39-A9308C47BE61}" dt="2024-08-29T18:28:05.075" v="5" actId="20577"/>
          <ac:spMkLst>
            <pc:docMk/>
            <pc:sldMk cId="1401123414" sldId="342"/>
            <ac:spMk id="21" creationId="{F203CE2E-EA62-4792-BD52-2FD0D4F37A89}"/>
          </ac:spMkLst>
        </pc:spChg>
      </pc:sldChg>
    </pc:docChg>
  </pc:docChgLst>
  <pc:docChgLst>
    <pc:chgData name="Balážová Barbora" userId="ee077b3d-675d-4919-8379-59a15074263d" providerId="ADAL" clId="{2058D83A-BBE1-4D6D-A1CE-17CA67F7B2AF}"/>
    <pc:docChg chg="modSld">
      <pc:chgData name="Balážová Barbora" userId="ee077b3d-675d-4919-8379-59a15074263d" providerId="ADAL" clId="{2058D83A-BBE1-4D6D-A1CE-17CA67F7B2AF}" dt="2024-09-05T10:12:13.548" v="67" actId="20577"/>
      <pc:docMkLst>
        <pc:docMk/>
      </pc:docMkLst>
      <pc:sldChg chg="modSp mod">
        <pc:chgData name="Balážová Barbora" userId="ee077b3d-675d-4919-8379-59a15074263d" providerId="ADAL" clId="{2058D83A-BBE1-4D6D-A1CE-17CA67F7B2AF}" dt="2024-09-05T10:12:13.548" v="67" actId="20577"/>
        <pc:sldMkLst>
          <pc:docMk/>
          <pc:sldMk cId="1770204514" sldId="329"/>
        </pc:sldMkLst>
        <pc:spChg chg="mod">
          <ac:chgData name="Balážová Barbora" userId="ee077b3d-675d-4919-8379-59a15074263d" providerId="ADAL" clId="{2058D83A-BBE1-4D6D-A1CE-17CA67F7B2AF}" dt="2024-09-05T10:12:13.548" v="67" actId="20577"/>
          <ac:spMkLst>
            <pc:docMk/>
            <pc:sldMk cId="1770204514" sldId="329"/>
            <ac:spMk id="21" creationId="{A289CD4E-52B5-AA4B-B49D-57C1558EF0AE}"/>
          </ac:spMkLst>
        </pc:spChg>
      </pc:sldChg>
      <pc:sldChg chg="modSp mod">
        <pc:chgData name="Balážová Barbora" userId="ee077b3d-675d-4919-8379-59a15074263d" providerId="ADAL" clId="{2058D83A-BBE1-4D6D-A1CE-17CA67F7B2AF}" dt="2024-09-05T08:49:40.032" v="4" actId="113"/>
        <pc:sldMkLst>
          <pc:docMk/>
          <pc:sldMk cId="3821120893" sldId="333"/>
        </pc:sldMkLst>
        <pc:spChg chg="mod">
          <ac:chgData name="Balážová Barbora" userId="ee077b3d-675d-4919-8379-59a15074263d" providerId="ADAL" clId="{2058D83A-BBE1-4D6D-A1CE-17CA67F7B2AF}" dt="2024-09-05T08:49:40.032" v="4" actId="113"/>
          <ac:spMkLst>
            <pc:docMk/>
            <pc:sldMk cId="3821120893" sldId="333"/>
            <ac:spMk id="21" creationId="{A289CD4E-52B5-AA4B-B49D-57C1558EF0AE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F66E73-0676-467A-BF4C-C4F39B1F6938}">
      <dgm:prSet phldrT="[Text]"/>
      <dgm:spPr>
        <a:solidFill>
          <a:srgbClr val="005AB4"/>
        </a:solidFill>
      </dgm:spPr>
      <dgm:t>
        <a:bodyPr/>
        <a:lstStyle/>
        <a:p>
          <a:r>
            <a:rPr lang="sk-SK" dirty="0"/>
            <a:t>Zriaďovateľ</a:t>
          </a:r>
        </a:p>
      </dgm:t>
    </dgm:pt>
    <dgm:pt modelId="{5934B1BD-DB76-443F-AF3C-29D2D1ED1615}" type="parTrans" cxnId="{5ECEEE00-8061-4295-A936-9E74952E0449}">
      <dgm:prSet/>
      <dgm:spPr/>
      <dgm:t>
        <a:bodyPr/>
        <a:lstStyle/>
        <a:p>
          <a:endParaRPr lang="sk-SK"/>
        </a:p>
      </dgm:t>
    </dgm:pt>
    <dgm:pt modelId="{0D98D6FA-6E6D-4BA6-BC68-17B973B1934B}" type="sibTrans" cxnId="{5ECEEE00-8061-4295-A936-9E74952E0449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89984B1-A53A-40A2-8D9F-9110A078089D}" type="pres">
      <dgm:prSet presAssocID="{89517965-7114-4F26-A951-AB8B3F78256B}" presName="parTxOnlySpace" presStyleCnt="0"/>
      <dgm:spPr/>
    </dgm:pt>
    <dgm:pt modelId="{3FEEA67D-77AD-46E1-A9E4-DE285E5108B6}" type="pres">
      <dgm:prSet presAssocID="{09F66E73-0676-467A-BF4C-C4F39B1F6938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05108E1-2D95-47F2-A50D-C5C076FCBDA4}" type="pres">
      <dgm:prSet presAssocID="{0D98D6FA-6E6D-4BA6-BC68-17B973B1934B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5ECEEE00-8061-4295-A936-9E74952E0449}" srcId="{F8D273A0-156C-45C8-BABF-51872E65EE87}" destId="{09F66E73-0676-467A-BF4C-C4F39B1F6938}" srcOrd="1" destOrd="0" parTransId="{5934B1BD-DB76-443F-AF3C-29D2D1ED1615}" sibTransId="{0D98D6FA-6E6D-4BA6-BC68-17B973B1934B}"/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91DC4F27-C646-4A15-A3F9-D79CF53859E5}" type="presOf" srcId="{09F66E73-0676-467A-BF4C-C4F39B1F6938}" destId="{3FEEA67D-77AD-46E1-A9E4-DE285E5108B6}" srcOrd="0" destOrd="0" presId="urn:microsoft.com/office/officeart/2005/8/layout/chevron1"/>
    <dgm:cxn modelId="{16B40E2C-2E79-4028-A351-B1D8B5B04683}" srcId="{F8D273A0-156C-45C8-BABF-51872E65EE87}" destId="{0904072F-42DA-4B90-9C01-17A6818AC13B}" srcOrd="2" destOrd="0" parTransId="{8D06EEF7-6F55-404A-9C48-17EADE88501B}" sibTransId="{D0DCEA9D-9C3E-451F-9CA7-F7C91A45AF13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E13ABD49-5AD1-4672-A84E-FBE298CA9185}" type="presParOf" srcId="{04B86449-0059-4D06-852D-A2BDC8C54E50}" destId="{3FEEA67D-77AD-46E1-A9E4-DE285E5108B6}" srcOrd="2" destOrd="0" presId="urn:microsoft.com/office/officeart/2005/8/layout/chevron1"/>
    <dgm:cxn modelId="{16DF6A9D-F502-4EA0-A663-F88E0631C0F7}" type="presParOf" srcId="{04B86449-0059-4D06-852D-A2BDC8C54E50}" destId="{505108E1-2D95-47F2-A50D-C5C076FCBDA4}" srcOrd="3" destOrd="0" presId="urn:microsoft.com/office/officeart/2005/8/layout/chevron1"/>
    <dgm:cxn modelId="{9BCC2B6F-61A2-4B00-96A8-1B8B200E7481}" type="presParOf" srcId="{04B86449-0059-4D06-852D-A2BDC8C54E50}" destId="{87E5233E-1BAF-45B4-A241-32598EB7216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RÚŠS/CVTI SR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2">
        <dgm:presLayoutVars>
          <dgm:chMax val="0"/>
          <dgm:chPref val="0"/>
          <dgm:bulletEnabled val="1"/>
        </dgm:presLayoutVars>
      </dgm:prSet>
      <dgm:spPr/>
    </dgm:pt>
    <dgm:pt modelId="{A89984B1-A53A-40A2-8D9F-9110A078089D}" type="pres">
      <dgm:prSet presAssocID="{89517965-7114-4F26-A951-AB8B3F78256B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1" presStyleCnt="2">
        <dgm:presLayoutVars>
          <dgm:chMax val="0"/>
          <dgm:chPref val="0"/>
          <dgm:bulletEnabled val="1"/>
        </dgm:presLayoutVars>
      </dgm:prSet>
      <dgm:spPr/>
    </dgm:pt>
  </dgm:ptLst>
  <dgm:cxnLst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16B40E2C-2E79-4028-A351-B1D8B5B04683}" srcId="{F8D273A0-156C-45C8-BABF-51872E65EE87}" destId="{0904072F-42DA-4B90-9C01-17A6818AC13B}" srcOrd="1" destOrd="0" parTransId="{8D06EEF7-6F55-404A-9C48-17EADE88501B}" sibTransId="{D0DCEA9D-9C3E-451F-9CA7-F7C91A45AF13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9BCC2B6F-61A2-4B00-96A8-1B8B200E7481}" type="presParOf" srcId="{04B86449-0059-4D06-852D-A2BDC8C54E50}" destId="{87E5233E-1BAF-45B4-A241-32598EB72167}" srcOrd="2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 / školské zariadenie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F66E73-0676-467A-BF4C-C4F39B1F6938}">
      <dgm:prSet phldrT="[Text]"/>
      <dgm:spPr>
        <a:solidFill>
          <a:srgbClr val="005AB4"/>
        </a:solidFill>
      </dgm:spPr>
      <dgm:t>
        <a:bodyPr/>
        <a:lstStyle/>
        <a:p>
          <a:r>
            <a:rPr lang="sk-SK" dirty="0"/>
            <a:t>Zriaďovateľ</a:t>
          </a:r>
        </a:p>
      </dgm:t>
    </dgm:pt>
    <dgm:pt modelId="{5934B1BD-DB76-443F-AF3C-29D2D1ED1615}" type="parTrans" cxnId="{5ECEEE00-8061-4295-A936-9E74952E0449}">
      <dgm:prSet/>
      <dgm:spPr/>
      <dgm:t>
        <a:bodyPr/>
        <a:lstStyle/>
        <a:p>
          <a:endParaRPr lang="sk-SK"/>
        </a:p>
      </dgm:t>
    </dgm:pt>
    <dgm:pt modelId="{0D98D6FA-6E6D-4BA6-BC68-17B973B1934B}" type="sibTrans" cxnId="{5ECEEE00-8061-4295-A936-9E74952E0449}">
      <dgm:prSet/>
      <dgm:spPr/>
      <dgm:t>
        <a:bodyPr/>
        <a:lstStyle/>
        <a:p>
          <a:endParaRPr lang="sk-SK"/>
        </a:p>
      </dgm:t>
    </dgm:pt>
    <dgm:pt modelId="{35DB1E9B-0E4C-4652-AEE3-F6C649C09A08}">
      <dgm:prSet phldrT="[Text]"/>
      <dgm:spPr>
        <a:solidFill>
          <a:srgbClr val="006DDA"/>
        </a:solidFill>
      </dgm:spPr>
      <dgm:t>
        <a:bodyPr/>
        <a:lstStyle/>
        <a:p>
          <a:r>
            <a:rPr lang="sk-SK" dirty="0"/>
            <a:t>Obec</a:t>
          </a:r>
        </a:p>
      </dgm:t>
    </dgm:pt>
    <dgm:pt modelId="{9A471BCD-2885-4B46-AFD8-05D3927DA838}" type="parTrans" cxnId="{E1E840A4-9E0B-4AAE-A994-E26F76C05748}">
      <dgm:prSet/>
      <dgm:spPr/>
      <dgm:t>
        <a:bodyPr/>
        <a:lstStyle/>
        <a:p>
          <a:endParaRPr lang="sk-SK"/>
        </a:p>
      </dgm:t>
    </dgm:pt>
    <dgm:pt modelId="{EA22A141-124D-4AD6-BC00-98B82C7EA45E}" type="sibTrans" cxnId="{E1E840A4-9E0B-4AAE-A994-E26F76C05748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89984B1-A53A-40A2-8D9F-9110A078089D}" type="pres">
      <dgm:prSet presAssocID="{89517965-7114-4F26-A951-AB8B3F78256B}" presName="parTxOnlySpace" presStyleCnt="0"/>
      <dgm:spPr/>
    </dgm:pt>
    <dgm:pt modelId="{3FEEA67D-77AD-46E1-A9E4-DE285E5108B6}" type="pres">
      <dgm:prSet presAssocID="{09F66E73-0676-467A-BF4C-C4F39B1F693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05108E1-2D95-47F2-A50D-C5C076FCBDA4}" type="pres">
      <dgm:prSet presAssocID="{0D98D6FA-6E6D-4BA6-BC68-17B973B1934B}" presName="parTxOnlySpace" presStyleCnt="0"/>
      <dgm:spPr/>
    </dgm:pt>
    <dgm:pt modelId="{C5682888-769D-41AD-8263-2A762554297C}" type="pres">
      <dgm:prSet presAssocID="{35DB1E9B-0E4C-4652-AEE3-F6C649C09A0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F32A5BE-A470-4A78-B273-100CB25566D9}" type="pres">
      <dgm:prSet presAssocID="{EA22A141-124D-4AD6-BC00-98B82C7EA45E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ECEEE00-8061-4295-A936-9E74952E0449}" srcId="{F8D273A0-156C-45C8-BABF-51872E65EE87}" destId="{09F66E73-0676-467A-BF4C-C4F39B1F6938}" srcOrd="1" destOrd="0" parTransId="{5934B1BD-DB76-443F-AF3C-29D2D1ED1615}" sibTransId="{0D98D6FA-6E6D-4BA6-BC68-17B973B1934B}"/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91DC4F27-C646-4A15-A3F9-D79CF53859E5}" type="presOf" srcId="{09F66E73-0676-467A-BF4C-C4F39B1F6938}" destId="{3FEEA67D-77AD-46E1-A9E4-DE285E5108B6}" srcOrd="0" destOrd="0" presId="urn:microsoft.com/office/officeart/2005/8/layout/chevron1"/>
    <dgm:cxn modelId="{16B40E2C-2E79-4028-A351-B1D8B5B04683}" srcId="{F8D273A0-156C-45C8-BABF-51872E65EE87}" destId="{0904072F-42DA-4B90-9C01-17A6818AC13B}" srcOrd="3" destOrd="0" parTransId="{8D06EEF7-6F55-404A-9C48-17EADE88501B}" sibTransId="{D0DCEA9D-9C3E-451F-9CA7-F7C91A45AF13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E1E840A4-9E0B-4AAE-A994-E26F76C05748}" srcId="{F8D273A0-156C-45C8-BABF-51872E65EE87}" destId="{35DB1E9B-0E4C-4652-AEE3-F6C649C09A08}" srcOrd="2" destOrd="0" parTransId="{9A471BCD-2885-4B46-AFD8-05D3927DA838}" sibTransId="{EA22A141-124D-4AD6-BC00-98B82C7EA45E}"/>
    <dgm:cxn modelId="{B3146EFF-2CF1-4DBA-B22E-E0D6FAF0FF47}" type="presOf" srcId="{35DB1E9B-0E4C-4652-AEE3-F6C649C09A08}" destId="{C5682888-769D-41AD-8263-2A762554297C}" srcOrd="0" destOrd="0" presId="urn:microsoft.com/office/officeart/2005/8/layout/chevron1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E13ABD49-5AD1-4672-A84E-FBE298CA9185}" type="presParOf" srcId="{04B86449-0059-4D06-852D-A2BDC8C54E50}" destId="{3FEEA67D-77AD-46E1-A9E4-DE285E5108B6}" srcOrd="2" destOrd="0" presId="urn:microsoft.com/office/officeart/2005/8/layout/chevron1"/>
    <dgm:cxn modelId="{16DF6A9D-F502-4EA0-A663-F88E0631C0F7}" type="presParOf" srcId="{04B86449-0059-4D06-852D-A2BDC8C54E50}" destId="{505108E1-2D95-47F2-A50D-C5C076FCBDA4}" srcOrd="3" destOrd="0" presId="urn:microsoft.com/office/officeart/2005/8/layout/chevron1"/>
    <dgm:cxn modelId="{5312C751-287C-4272-9B28-20E6883DFD08}" type="presParOf" srcId="{04B86449-0059-4D06-852D-A2BDC8C54E50}" destId="{C5682888-769D-41AD-8263-2A762554297C}" srcOrd="4" destOrd="0" presId="urn:microsoft.com/office/officeart/2005/8/layout/chevron1"/>
    <dgm:cxn modelId="{698FFEB1-D78B-4430-B857-4B0A6AF9D123}" type="presParOf" srcId="{04B86449-0059-4D06-852D-A2BDC8C54E50}" destId="{0F32A5BE-A470-4A78-B273-100CB25566D9}" srcOrd="5" destOrd="0" presId="urn:microsoft.com/office/officeart/2005/8/layout/chevron1"/>
    <dgm:cxn modelId="{9BCC2B6F-61A2-4B00-96A8-1B8B200E7481}" type="presParOf" srcId="{04B86449-0059-4D06-852D-A2BDC8C54E50}" destId="{87E5233E-1BAF-45B4-A241-32598EB7216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8D273A0-156C-45C8-BABF-51872E65EE87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3C542E6-B4BA-4038-9AAE-C8949AD07B59}">
      <dgm:prSet phldrT="[Text]"/>
      <dgm:spPr>
        <a:solidFill>
          <a:srgbClr val="004287"/>
        </a:solidFill>
      </dgm:spPr>
      <dgm:t>
        <a:bodyPr/>
        <a:lstStyle/>
        <a:p>
          <a:r>
            <a:rPr lang="sk-SK" dirty="0"/>
            <a:t>Škola</a:t>
          </a:r>
        </a:p>
      </dgm:t>
    </dgm:pt>
    <dgm:pt modelId="{2472745D-A5FB-41BD-98EE-139AEC4E50A3}" type="parTrans" cxnId="{82CC9E02-20CB-419E-89BA-9F487A0FD85F}">
      <dgm:prSet/>
      <dgm:spPr/>
      <dgm:t>
        <a:bodyPr/>
        <a:lstStyle/>
        <a:p>
          <a:endParaRPr lang="sk-SK"/>
        </a:p>
      </dgm:t>
    </dgm:pt>
    <dgm:pt modelId="{89517965-7114-4F26-A951-AB8B3F78256B}" type="sibTrans" cxnId="{82CC9E02-20CB-419E-89BA-9F487A0FD85F}">
      <dgm:prSet/>
      <dgm:spPr/>
      <dgm:t>
        <a:bodyPr/>
        <a:lstStyle/>
        <a:p>
          <a:endParaRPr lang="sk-SK"/>
        </a:p>
      </dgm:t>
    </dgm:pt>
    <dgm:pt modelId="{09F66E73-0676-467A-BF4C-C4F39B1F6938}">
      <dgm:prSet phldrT="[Text]"/>
      <dgm:spPr>
        <a:solidFill>
          <a:srgbClr val="005AB4"/>
        </a:solidFill>
      </dgm:spPr>
      <dgm:t>
        <a:bodyPr/>
        <a:lstStyle/>
        <a:p>
          <a:r>
            <a:rPr lang="sk-SK" dirty="0"/>
            <a:t>Zriaďovateľ</a:t>
          </a:r>
        </a:p>
      </dgm:t>
    </dgm:pt>
    <dgm:pt modelId="{5934B1BD-DB76-443F-AF3C-29D2D1ED1615}" type="parTrans" cxnId="{5ECEEE00-8061-4295-A936-9E74952E0449}">
      <dgm:prSet/>
      <dgm:spPr/>
      <dgm:t>
        <a:bodyPr/>
        <a:lstStyle/>
        <a:p>
          <a:endParaRPr lang="sk-SK"/>
        </a:p>
      </dgm:t>
    </dgm:pt>
    <dgm:pt modelId="{0D98D6FA-6E6D-4BA6-BC68-17B973B1934B}" type="sibTrans" cxnId="{5ECEEE00-8061-4295-A936-9E74952E0449}">
      <dgm:prSet/>
      <dgm:spPr/>
      <dgm:t>
        <a:bodyPr/>
        <a:lstStyle/>
        <a:p>
          <a:endParaRPr lang="sk-SK"/>
        </a:p>
      </dgm:t>
    </dgm:pt>
    <dgm:pt modelId="{35DB1E9B-0E4C-4652-AEE3-F6C649C09A08}">
      <dgm:prSet phldrT="[Text]"/>
      <dgm:spPr>
        <a:solidFill>
          <a:srgbClr val="006DDA"/>
        </a:solidFill>
      </dgm:spPr>
      <dgm:t>
        <a:bodyPr/>
        <a:lstStyle/>
        <a:p>
          <a:r>
            <a:rPr lang="sk-SK" dirty="0"/>
            <a:t>Obec</a:t>
          </a:r>
        </a:p>
      </dgm:t>
    </dgm:pt>
    <dgm:pt modelId="{9A471BCD-2885-4B46-AFD8-05D3927DA838}" type="parTrans" cxnId="{E1E840A4-9E0B-4AAE-A994-E26F76C05748}">
      <dgm:prSet/>
      <dgm:spPr/>
      <dgm:t>
        <a:bodyPr/>
        <a:lstStyle/>
        <a:p>
          <a:endParaRPr lang="sk-SK"/>
        </a:p>
      </dgm:t>
    </dgm:pt>
    <dgm:pt modelId="{EA22A141-124D-4AD6-BC00-98B82C7EA45E}" type="sibTrans" cxnId="{E1E840A4-9E0B-4AAE-A994-E26F76C05748}">
      <dgm:prSet/>
      <dgm:spPr/>
      <dgm:t>
        <a:bodyPr/>
        <a:lstStyle/>
        <a:p>
          <a:endParaRPr lang="sk-SK"/>
        </a:p>
      </dgm:t>
    </dgm:pt>
    <dgm:pt modelId="{0904072F-42DA-4B90-9C01-17A6818AC13B}">
      <dgm:prSet phldrT="[Text]"/>
      <dgm:spPr>
        <a:solidFill>
          <a:srgbClr val="0D86FF"/>
        </a:solidFill>
      </dgm:spPr>
      <dgm:t>
        <a:bodyPr/>
        <a:lstStyle/>
        <a:p>
          <a:r>
            <a:rPr lang="sk-SK" dirty="0"/>
            <a:t>RÚŠS</a:t>
          </a:r>
        </a:p>
      </dgm:t>
    </dgm:pt>
    <dgm:pt modelId="{8D06EEF7-6F55-404A-9C48-17EADE88501B}" type="parTrans" cxnId="{16B40E2C-2E79-4028-A351-B1D8B5B04683}">
      <dgm:prSet/>
      <dgm:spPr/>
      <dgm:t>
        <a:bodyPr/>
        <a:lstStyle/>
        <a:p>
          <a:endParaRPr lang="sk-SK"/>
        </a:p>
      </dgm:t>
    </dgm:pt>
    <dgm:pt modelId="{D0DCEA9D-9C3E-451F-9CA7-F7C91A45AF13}" type="sibTrans" cxnId="{16B40E2C-2E79-4028-A351-B1D8B5B04683}">
      <dgm:prSet/>
      <dgm:spPr/>
      <dgm:t>
        <a:bodyPr/>
        <a:lstStyle/>
        <a:p>
          <a:endParaRPr lang="sk-SK"/>
        </a:p>
      </dgm:t>
    </dgm:pt>
    <dgm:pt modelId="{04B86449-0059-4D06-852D-A2BDC8C54E50}" type="pres">
      <dgm:prSet presAssocID="{F8D273A0-156C-45C8-BABF-51872E65EE87}" presName="Name0" presStyleCnt="0">
        <dgm:presLayoutVars>
          <dgm:dir/>
          <dgm:animLvl val="lvl"/>
          <dgm:resizeHandles val="exact"/>
        </dgm:presLayoutVars>
      </dgm:prSet>
      <dgm:spPr/>
    </dgm:pt>
    <dgm:pt modelId="{3731EDFD-43F4-4786-8674-9EA99A7126CD}" type="pres">
      <dgm:prSet presAssocID="{B3C542E6-B4BA-4038-9AAE-C8949AD07B59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89984B1-A53A-40A2-8D9F-9110A078089D}" type="pres">
      <dgm:prSet presAssocID="{89517965-7114-4F26-A951-AB8B3F78256B}" presName="parTxOnlySpace" presStyleCnt="0"/>
      <dgm:spPr/>
    </dgm:pt>
    <dgm:pt modelId="{3FEEA67D-77AD-46E1-A9E4-DE285E5108B6}" type="pres">
      <dgm:prSet presAssocID="{09F66E73-0676-467A-BF4C-C4F39B1F693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05108E1-2D95-47F2-A50D-C5C076FCBDA4}" type="pres">
      <dgm:prSet presAssocID="{0D98D6FA-6E6D-4BA6-BC68-17B973B1934B}" presName="parTxOnlySpace" presStyleCnt="0"/>
      <dgm:spPr/>
    </dgm:pt>
    <dgm:pt modelId="{C5682888-769D-41AD-8263-2A762554297C}" type="pres">
      <dgm:prSet presAssocID="{35DB1E9B-0E4C-4652-AEE3-F6C649C09A08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F32A5BE-A470-4A78-B273-100CB25566D9}" type="pres">
      <dgm:prSet presAssocID="{EA22A141-124D-4AD6-BC00-98B82C7EA45E}" presName="parTxOnlySpace" presStyleCnt="0"/>
      <dgm:spPr/>
    </dgm:pt>
    <dgm:pt modelId="{87E5233E-1BAF-45B4-A241-32598EB72167}" type="pres">
      <dgm:prSet presAssocID="{0904072F-42DA-4B90-9C01-17A6818AC13B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ECEEE00-8061-4295-A936-9E74952E0449}" srcId="{F8D273A0-156C-45C8-BABF-51872E65EE87}" destId="{09F66E73-0676-467A-BF4C-C4F39B1F6938}" srcOrd="1" destOrd="0" parTransId="{5934B1BD-DB76-443F-AF3C-29D2D1ED1615}" sibTransId="{0D98D6FA-6E6D-4BA6-BC68-17B973B1934B}"/>
    <dgm:cxn modelId="{82CC9E02-20CB-419E-89BA-9F487A0FD85F}" srcId="{F8D273A0-156C-45C8-BABF-51872E65EE87}" destId="{B3C542E6-B4BA-4038-9AAE-C8949AD07B59}" srcOrd="0" destOrd="0" parTransId="{2472745D-A5FB-41BD-98EE-139AEC4E50A3}" sibTransId="{89517965-7114-4F26-A951-AB8B3F78256B}"/>
    <dgm:cxn modelId="{2BF4660C-51E4-4823-B3D2-9EB8F4DC309A}" type="presOf" srcId="{F8D273A0-156C-45C8-BABF-51872E65EE87}" destId="{04B86449-0059-4D06-852D-A2BDC8C54E50}" srcOrd="0" destOrd="0" presId="urn:microsoft.com/office/officeart/2005/8/layout/chevron1"/>
    <dgm:cxn modelId="{91DC4F27-C646-4A15-A3F9-D79CF53859E5}" type="presOf" srcId="{09F66E73-0676-467A-BF4C-C4F39B1F6938}" destId="{3FEEA67D-77AD-46E1-A9E4-DE285E5108B6}" srcOrd="0" destOrd="0" presId="urn:microsoft.com/office/officeart/2005/8/layout/chevron1"/>
    <dgm:cxn modelId="{16B40E2C-2E79-4028-A351-B1D8B5B04683}" srcId="{F8D273A0-156C-45C8-BABF-51872E65EE87}" destId="{0904072F-42DA-4B90-9C01-17A6818AC13B}" srcOrd="3" destOrd="0" parTransId="{8D06EEF7-6F55-404A-9C48-17EADE88501B}" sibTransId="{D0DCEA9D-9C3E-451F-9CA7-F7C91A45AF13}"/>
    <dgm:cxn modelId="{62B7832E-73C9-496F-A32D-B423E9D82FDA}" type="presOf" srcId="{B3C542E6-B4BA-4038-9AAE-C8949AD07B59}" destId="{3731EDFD-43F4-4786-8674-9EA99A7126CD}" srcOrd="0" destOrd="0" presId="urn:microsoft.com/office/officeart/2005/8/layout/chevron1"/>
    <dgm:cxn modelId="{317D516F-10A3-4196-BBA4-57E109B72B68}" type="presOf" srcId="{0904072F-42DA-4B90-9C01-17A6818AC13B}" destId="{87E5233E-1BAF-45B4-A241-32598EB72167}" srcOrd="0" destOrd="0" presId="urn:microsoft.com/office/officeart/2005/8/layout/chevron1"/>
    <dgm:cxn modelId="{E1E840A4-9E0B-4AAE-A994-E26F76C05748}" srcId="{F8D273A0-156C-45C8-BABF-51872E65EE87}" destId="{35DB1E9B-0E4C-4652-AEE3-F6C649C09A08}" srcOrd="2" destOrd="0" parTransId="{9A471BCD-2885-4B46-AFD8-05D3927DA838}" sibTransId="{EA22A141-124D-4AD6-BC00-98B82C7EA45E}"/>
    <dgm:cxn modelId="{B3146EFF-2CF1-4DBA-B22E-E0D6FAF0FF47}" type="presOf" srcId="{35DB1E9B-0E4C-4652-AEE3-F6C649C09A08}" destId="{C5682888-769D-41AD-8263-2A762554297C}" srcOrd="0" destOrd="0" presId="urn:microsoft.com/office/officeart/2005/8/layout/chevron1"/>
    <dgm:cxn modelId="{6CA57623-41AA-427C-8612-C47CF0E193BE}" type="presParOf" srcId="{04B86449-0059-4D06-852D-A2BDC8C54E50}" destId="{3731EDFD-43F4-4786-8674-9EA99A7126CD}" srcOrd="0" destOrd="0" presId="urn:microsoft.com/office/officeart/2005/8/layout/chevron1"/>
    <dgm:cxn modelId="{90C344A7-1A71-4BC1-9AE3-B4E8C1CB58D7}" type="presParOf" srcId="{04B86449-0059-4D06-852D-A2BDC8C54E50}" destId="{A89984B1-A53A-40A2-8D9F-9110A078089D}" srcOrd="1" destOrd="0" presId="urn:microsoft.com/office/officeart/2005/8/layout/chevron1"/>
    <dgm:cxn modelId="{E13ABD49-5AD1-4672-A84E-FBE298CA9185}" type="presParOf" srcId="{04B86449-0059-4D06-852D-A2BDC8C54E50}" destId="{3FEEA67D-77AD-46E1-A9E4-DE285E5108B6}" srcOrd="2" destOrd="0" presId="urn:microsoft.com/office/officeart/2005/8/layout/chevron1"/>
    <dgm:cxn modelId="{16DF6A9D-F502-4EA0-A663-F88E0631C0F7}" type="presParOf" srcId="{04B86449-0059-4D06-852D-A2BDC8C54E50}" destId="{505108E1-2D95-47F2-A50D-C5C076FCBDA4}" srcOrd="3" destOrd="0" presId="urn:microsoft.com/office/officeart/2005/8/layout/chevron1"/>
    <dgm:cxn modelId="{5312C751-287C-4272-9B28-20E6883DFD08}" type="presParOf" srcId="{04B86449-0059-4D06-852D-A2BDC8C54E50}" destId="{C5682888-769D-41AD-8263-2A762554297C}" srcOrd="4" destOrd="0" presId="urn:microsoft.com/office/officeart/2005/8/layout/chevron1"/>
    <dgm:cxn modelId="{698FFEB1-D78B-4430-B857-4B0A6AF9D123}" type="presParOf" srcId="{04B86449-0059-4D06-852D-A2BDC8C54E50}" destId="{0F32A5BE-A470-4A78-B273-100CB25566D9}" srcOrd="5" destOrd="0" presId="urn:microsoft.com/office/officeart/2005/8/layout/chevron1"/>
    <dgm:cxn modelId="{9BCC2B6F-61A2-4B00-96A8-1B8B200E7481}" type="presParOf" srcId="{04B86449-0059-4D06-852D-A2BDC8C54E50}" destId="{87E5233E-1BAF-45B4-A241-32598EB7216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1672" y="78207"/>
          <a:ext cx="2037948" cy="815179"/>
        </a:xfrm>
        <a:prstGeom prst="chevron">
          <a:avLst/>
        </a:prstGeom>
        <a:solidFill>
          <a:srgbClr val="0042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 dirty="0"/>
            <a:t>Škola</a:t>
          </a:r>
        </a:p>
      </dsp:txBody>
      <dsp:txXfrm>
        <a:off x="409262" y="78207"/>
        <a:ext cx="1222769" cy="815179"/>
      </dsp:txXfrm>
    </dsp:sp>
    <dsp:sp modelId="{3FEEA67D-77AD-46E1-A9E4-DE285E5108B6}">
      <dsp:nvSpPr>
        <dsp:cNvPr id="0" name=""/>
        <dsp:cNvSpPr/>
      </dsp:nvSpPr>
      <dsp:spPr>
        <a:xfrm>
          <a:off x="1835826" y="78207"/>
          <a:ext cx="2037948" cy="815179"/>
        </a:xfrm>
        <a:prstGeom prst="chevron">
          <a:avLst/>
        </a:prstGeom>
        <a:solidFill>
          <a:srgbClr val="005A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 dirty="0"/>
            <a:t>Zriaďovateľ</a:t>
          </a:r>
        </a:p>
      </dsp:txBody>
      <dsp:txXfrm>
        <a:off x="2243416" y="78207"/>
        <a:ext cx="1222769" cy="815179"/>
      </dsp:txXfrm>
    </dsp:sp>
    <dsp:sp modelId="{87E5233E-1BAF-45B4-A241-32598EB72167}">
      <dsp:nvSpPr>
        <dsp:cNvPr id="0" name=""/>
        <dsp:cNvSpPr/>
      </dsp:nvSpPr>
      <dsp:spPr>
        <a:xfrm>
          <a:off x="3669979" y="78207"/>
          <a:ext cx="2037948" cy="815179"/>
        </a:xfrm>
        <a:prstGeom prst="chevron">
          <a:avLst/>
        </a:prstGeom>
        <a:solidFill>
          <a:srgbClr val="0D8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 dirty="0"/>
            <a:t>RÚŠS</a:t>
          </a:r>
        </a:p>
      </dsp:txBody>
      <dsp:txXfrm>
        <a:off x="4077569" y="78207"/>
        <a:ext cx="1222769" cy="8151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5082" y="0"/>
          <a:ext cx="3038414" cy="793529"/>
        </a:xfrm>
        <a:prstGeom prst="chevron">
          <a:avLst/>
        </a:prstGeom>
        <a:solidFill>
          <a:srgbClr val="0042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900" kern="1200" dirty="0"/>
            <a:t>Škola</a:t>
          </a:r>
        </a:p>
      </dsp:txBody>
      <dsp:txXfrm>
        <a:off x="401847" y="0"/>
        <a:ext cx="2244885" cy="793529"/>
      </dsp:txXfrm>
    </dsp:sp>
    <dsp:sp modelId="{87E5233E-1BAF-45B4-A241-32598EB72167}">
      <dsp:nvSpPr>
        <dsp:cNvPr id="0" name=""/>
        <dsp:cNvSpPr/>
      </dsp:nvSpPr>
      <dsp:spPr>
        <a:xfrm>
          <a:off x="2739655" y="0"/>
          <a:ext cx="3038414" cy="793529"/>
        </a:xfrm>
        <a:prstGeom prst="chevron">
          <a:avLst/>
        </a:prstGeom>
        <a:solidFill>
          <a:srgbClr val="0D8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6015" tIns="38672" rIns="38672" bIns="38672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900" kern="1200" dirty="0"/>
            <a:t>RÚŠS/CVTI SR</a:t>
          </a:r>
        </a:p>
      </dsp:txBody>
      <dsp:txXfrm>
        <a:off x="3136420" y="0"/>
        <a:ext cx="2244885" cy="7935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3566" y="326964"/>
          <a:ext cx="2075838" cy="830335"/>
        </a:xfrm>
        <a:prstGeom prst="chevron">
          <a:avLst/>
        </a:prstGeom>
        <a:solidFill>
          <a:srgbClr val="0042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Škola / školské zariadenie</a:t>
          </a:r>
        </a:p>
      </dsp:txBody>
      <dsp:txXfrm>
        <a:off x="418734" y="326964"/>
        <a:ext cx="1245503" cy="830335"/>
      </dsp:txXfrm>
    </dsp:sp>
    <dsp:sp modelId="{3FEEA67D-77AD-46E1-A9E4-DE285E5108B6}">
      <dsp:nvSpPr>
        <dsp:cNvPr id="0" name=""/>
        <dsp:cNvSpPr/>
      </dsp:nvSpPr>
      <dsp:spPr>
        <a:xfrm>
          <a:off x="1871820" y="326964"/>
          <a:ext cx="2075838" cy="830335"/>
        </a:xfrm>
        <a:prstGeom prst="chevron">
          <a:avLst/>
        </a:prstGeom>
        <a:solidFill>
          <a:srgbClr val="005A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Zriaďovateľ</a:t>
          </a:r>
        </a:p>
      </dsp:txBody>
      <dsp:txXfrm>
        <a:off x="2286988" y="326964"/>
        <a:ext cx="1245503" cy="830335"/>
      </dsp:txXfrm>
    </dsp:sp>
    <dsp:sp modelId="{C5682888-769D-41AD-8263-2A762554297C}">
      <dsp:nvSpPr>
        <dsp:cNvPr id="0" name=""/>
        <dsp:cNvSpPr/>
      </dsp:nvSpPr>
      <dsp:spPr>
        <a:xfrm>
          <a:off x="3740074" y="326964"/>
          <a:ext cx="2075838" cy="830335"/>
        </a:xfrm>
        <a:prstGeom prst="chevron">
          <a:avLst/>
        </a:prstGeom>
        <a:solidFill>
          <a:srgbClr val="006DD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Obec</a:t>
          </a:r>
        </a:p>
      </dsp:txBody>
      <dsp:txXfrm>
        <a:off x="4155242" y="326964"/>
        <a:ext cx="1245503" cy="830335"/>
      </dsp:txXfrm>
    </dsp:sp>
    <dsp:sp modelId="{87E5233E-1BAF-45B4-A241-32598EB72167}">
      <dsp:nvSpPr>
        <dsp:cNvPr id="0" name=""/>
        <dsp:cNvSpPr/>
      </dsp:nvSpPr>
      <dsp:spPr>
        <a:xfrm>
          <a:off x="5608328" y="326964"/>
          <a:ext cx="2075838" cy="830335"/>
        </a:xfrm>
        <a:prstGeom prst="chevron">
          <a:avLst/>
        </a:prstGeom>
        <a:solidFill>
          <a:srgbClr val="0D8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800" kern="1200" dirty="0"/>
            <a:t>RÚŠS</a:t>
          </a:r>
        </a:p>
      </dsp:txBody>
      <dsp:txXfrm>
        <a:off x="6023496" y="326964"/>
        <a:ext cx="1245503" cy="83033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31EDFD-43F4-4786-8674-9EA99A7126CD}">
      <dsp:nvSpPr>
        <dsp:cNvPr id="0" name=""/>
        <dsp:cNvSpPr/>
      </dsp:nvSpPr>
      <dsp:spPr>
        <a:xfrm>
          <a:off x="3566" y="326964"/>
          <a:ext cx="2075838" cy="830335"/>
        </a:xfrm>
        <a:prstGeom prst="chevron">
          <a:avLst/>
        </a:prstGeom>
        <a:solidFill>
          <a:srgbClr val="00428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 dirty="0"/>
            <a:t>Škola</a:t>
          </a:r>
        </a:p>
      </dsp:txBody>
      <dsp:txXfrm>
        <a:off x="418734" y="326964"/>
        <a:ext cx="1245503" cy="830335"/>
      </dsp:txXfrm>
    </dsp:sp>
    <dsp:sp modelId="{3FEEA67D-77AD-46E1-A9E4-DE285E5108B6}">
      <dsp:nvSpPr>
        <dsp:cNvPr id="0" name=""/>
        <dsp:cNvSpPr/>
      </dsp:nvSpPr>
      <dsp:spPr>
        <a:xfrm>
          <a:off x="1871820" y="326964"/>
          <a:ext cx="2075838" cy="830335"/>
        </a:xfrm>
        <a:prstGeom prst="chevron">
          <a:avLst/>
        </a:prstGeom>
        <a:solidFill>
          <a:srgbClr val="005AB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 dirty="0"/>
            <a:t>Zriaďovateľ</a:t>
          </a:r>
        </a:p>
      </dsp:txBody>
      <dsp:txXfrm>
        <a:off x="2286988" y="326964"/>
        <a:ext cx="1245503" cy="830335"/>
      </dsp:txXfrm>
    </dsp:sp>
    <dsp:sp modelId="{C5682888-769D-41AD-8263-2A762554297C}">
      <dsp:nvSpPr>
        <dsp:cNvPr id="0" name=""/>
        <dsp:cNvSpPr/>
      </dsp:nvSpPr>
      <dsp:spPr>
        <a:xfrm>
          <a:off x="3740074" y="326964"/>
          <a:ext cx="2075838" cy="830335"/>
        </a:xfrm>
        <a:prstGeom prst="chevron">
          <a:avLst/>
        </a:prstGeom>
        <a:solidFill>
          <a:srgbClr val="006DD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 dirty="0"/>
            <a:t>Obec</a:t>
          </a:r>
        </a:p>
      </dsp:txBody>
      <dsp:txXfrm>
        <a:off x="4155242" y="326964"/>
        <a:ext cx="1245503" cy="830335"/>
      </dsp:txXfrm>
    </dsp:sp>
    <dsp:sp modelId="{87E5233E-1BAF-45B4-A241-32598EB72167}">
      <dsp:nvSpPr>
        <dsp:cNvPr id="0" name=""/>
        <dsp:cNvSpPr/>
      </dsp:nvSpPr>
      <dsp:spPr>
        <a:xfrm>
          <a:off x="5608328" y="326964"/>
          <a:ext cx="2075838" cy="830335"/>
        </a:xfrm>
        <a:prstGeom prst="chevron">
          <a:avLst/>
        </a:prstGeom>
        <a:solidFill>
          <a:srgbClr val="0D8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900" kern="1200" dirty="0"/>
            <a:t>RÚŠS</a:t>
          </a:r>
        </a:p>
      </dsp:txBody>
      <dsp:txXfrm>
        <a:off x="6023496" y="326964"/>
        <a:ext cx="1245503" cy="8303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DDA5A-84D2-4B60-8484-ED497F7ECA68}" type="datetimeFigureOut">
              <a:rPr lang="cs-CZ" smtClean="0"/>
              <a:t>05.09.2024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6EF49-FA55-43EB-8661-096C859D3A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049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3264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548159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98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6808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7680996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5080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48047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5920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177245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789226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5418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23951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16622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01291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29922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42844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028570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25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6754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626584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47587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49851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05165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462492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122515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D16C16-22E5-4038-B6D9-5DA091E712DC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543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911BE-AF3F-4542-BF97-F0DB4AD0B514}" type="datetime1">
              <a:rPr lang="sk-SK" smtClean="0"/>
              <a:t>5. 9. 2024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10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2DFA-EB2E-DE42-8BE8-5ABC643D3B42}" type="datetime1">
              <a:rPr lang="sk-SK" smtClean="0"/>
              <a:t>5. 9. 2024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1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95DD4-FFD7-9A47-8F99-D303A4D6512A}" type="datetime1">
              <a:rPr lang="sk-SK" smtClean="0"/>
              <a:t>5. 9. 2024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23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9E3C3-7607-894F-A48B-5E6E154DD069}" type="datetime1">
              <a:rPr lang="sk-SK" smtClean="0"/>
              <a:t>5. 9. 2024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8620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46C65-413B-C54B-9FD9-A18813B871BE}" type="datetime1">
              <a:rPr lang="sk-SK" smtClean="0"/>
              <a:t>5. 9. 2024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3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FFFE0-179D-3244-BFF8-8945AD184676}" type="datetime1">
              <a:rPr lang="sk-SK" smtClean="0"/>
              <a:t>5. 9. 2024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196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C4EBD-EA98-7C40-BD75-2D6A26D8BAAC}" type="datetime1">
              <a:rPr lang="sk-SK" smtClean="0"/>
              <a:t>5. 9. 2024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C02B-173F-BF46-8B02-20B6620F793C}" type="datetime1">
              <a:rPr lang="sk-SK" smtClean="0"/>
              <a:t>5. 9. 2024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28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2CA2E-0E7B-3840-99F7-2F47C5C90CE8}" type="datetime1">
              <a:rPr lang="sk-SK" smtClean="0"/>
              <a:t>5. 9. 2024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248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EFFC3-6657-4643-B3E2-E6F7F9BC3DA3}" type="datetime1">
              <a:rPr lang="sk-SK" smtClean="0"/>
              <a:t>5. 9. 2024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9891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B4348-4464-9446-9B20-E29867F63379}" type="datetime1">
              <a:rPr lang="sk-SK" smtClean="0"/>
              <a:t>5. 9. 2024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2220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CFE5-966A-A640-8135-24DE93159921}" type="datetime1">
              <a:rPr lang="sk-SK" smtClean="0"/>
              <a:t>5. 9. 2024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F3CC8-5668-479F-9959-A1034D9508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649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ov-lex.sk/pravne-predpisy/SK/ZZ/2008/630/20240101#prilohy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18" Type="http://schemas.microsoft.com/office/2007/relationships/diagramDrawing" Target="../diagrams/drawing3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17" Type="http://schemas.openxmlformats.org/officeDocument/2006/relationships/diagramColors" Target="../diagrams/colors3.xml"/><Relationship Id="rId2" Type="http://schemas.openxmlformats.org/officeDocument/2006/relationships/notesSlide" Target="../notesSlides/notesSlide22.xml"/><Relationship Id="rId16" Type="http://schemas.openxmlformats.org/officeDocument/2006/relationships/diagramQuickStyle" Target="../diagrams/quickStyle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5" Type="http://schemas.openxmlformats.org/officeDocument/2006/relationships/diagramLayout" Target="../diagrams/layout3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diagramData" Target="../diagrams/data3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helpdesk@iedu.sk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crinfo.iedu.sk/vykazy/MetodickePokyny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helpdesk@iedu.sk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ktualizacia_ris@minedu.sk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edu.sk/karierova-pozicia-supervizo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6200000">
            <a:off x="2667002" y="3428999"/>
            <a:ext cx="6858000" cy="1"/>
            <a:chOff x="-264725" y="6202082"/>
            <a:chExt cx="9324563" cy="1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7183413" y="4325657"/>
              <a:ext cx="0" cy="3752851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4437847" y="5332942"/>
              <a:ext cx="0" cy="1738282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 rot="5400000" flipV="1">
              <a:off x="1651991" y="4285366"/>
              <a:ext cx="0" cy="3833431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BlokTextu 27">
            <a:extLst>
              <a:ext uri="{FF2B5EF4-FFF2-40B4-BE49-F238E27FC236}">
                <a16:creationId xmlns:a16="http://schemas.microsoft.com/office/drawing/2014/main" id="{8AC93EAC-5658-F045-855B-F4DA5569DCDD}"/>
              </a:ext>
            </a:extLst>
          </p:cNvPr>
          <p:cNvSpPr txBox="1"/>
          <p:nvPr/>
        </p:nvSpPr>
        <p:spPr>
          <a:xfrm>
            <a:off x="6275388" y="2676856"/>
            <a:ext cx="3860980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3200" dirty="0">
                <a:solidFill>
                  <a:srgbClr val="004287"/>
                </a:solidFill>
              </a:rPr>
              <a:t>ZBER ÚDAJOV PRE FINANCOVANIE 2024</a:t>
            </a:r>
          </a:p>
        </p:txBody>
      </p:sp>
      <p:sp>
        <p:nvSpPr>
          <p:cNvPr id="33" name="BlokTextu 32">
            <a:extLst>
              <a:ext uri="{FF2B5EF4-FFF2-40B4-BE49-F238E27FC236}">
                <a16:creationId xmlns:a16="http://schemas.microsoft.com/office/drawing/2014/main" id="{7892ADDC-E09F-1D45-B354-3402C4CDE508}"/>
              </a:ext>
            </a:extLst>
          </p:cNvPr>
          <p:cNvSpPr txBox="1"/>
          <p:nvPr/>
        </p:nvSpPr>
        <p:spPr>
          <a:xfrm>
            <a:off x="6275388" y="4935037"/>
            <a:ext cx="386098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dirty="0">
                <a:solidFill>
                  <a:srgbClr val="004287"/>
                </a:solidFill>
              </a:rPr>
              <a:t>ING. JURAJ ŽDIŇÁK </a:t>
            </a:r>
          </a:p>
          <a:p>
            <a:r>
              <a:rPr lang="sk-SK" sz="2000" dirty="0">
                <a:solidFill>
                  <a:srgbClr val="004287"/>
                </a:solidFill>
              </a:rPr>
              <a:t>13.08.2024</a:t>
            </a:r>
          </a:p>
        </p:txBody>
      </p:sp>
      <p:pic>
        <p:nvPicPr>
          <p:cNvPr id="11" name="Obrázok 10">
            <a:extLst>
              <a:ext uri="{FF2B5EF4-FFF2-40B4-BE49-F238E27FC236}">
                <a16:creationId xmlns:a16="http://schemas.microsoft.com/office/drawing/2014/main" id="{CED34627-DD95-1845-85A0-8FBF18FFBB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" t="-1" r="77324" b="28219"/>
          <a:stretch/>
        </p:blipFill>
        <p:spPr>
          <a:xfrm>
            <a:off x="4760890" y="2435446"/>
            <a:ext cx="1393571" cy="171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116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10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DŽP z Ukrajiny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37240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Mení sa spôsob zaraďovania DŽP z Ukrajiny na základe typu pobytu v Registri fyzických osôb. Spôsob financovania odídencov z Ukrajiny sa nemení. Spresňuje sa rozlišovanie odídencov a DŽP z Ukrajiny, ktorí sú vzdelávaní (a financovaní) ako zahraniční DŽP.</a:t>
            </a:r>
          </a:p>
          <a:p>
            <a:endParaRPr lang="sk-SK" sz="2000" b="1" dirty="0"/>
          </a:p>
          <a:p>
            <a:r>
              <a:rPr lang="sk-SK" dirty="0"/>
              <a:t>V protokoloch </a:t>
            </a:r>
            <a:r>
              <a:rPr lang="sk-SK" dirty="0" err="1"/>
              <a:t>Eduzber</a:t>
            </a:r>
            <a:r>
              <a:rPr lang="sk-SK" dirty="0"/>
              <a:t> pribudne nový riadok „počet odídencov“. Referenčná informácia, koľkí DŽP sa započítali medzi odídencov. Nezarátavajú sa do celkového počtu detí a žiakov pre normatívne financovanie. </a:t>
            </a:r>
          </a:p>
          <a:p>
            <a:endParaRPr lang="sk-SK" dirty="0"/>
          </a:p>
          <a:p>
            <a:r>
              <a:rPr lang="sk-SK" dirty="0"/>
              <a:t>Na vyplnenie atribútu Druh odídenca sa už nebude prihliadať.</a:t>
            </a:r>
          </a:p>
          <a:p>
            <a:endParaRPr lang="sk-SK" dirty="0"/>
          </a:p>
          <a:p>
            <a:r>
              <a:rPr lang="sk-SK" b="1" dirty="0"/>
              <a:t>Deti z Ukrajiny v školských zariadeniach </a:t>
            </a:r>
            <a:r>
              <a:rPr lang="sk-SK" dirty="0"/>
              <a:t>sa do výkazu</a:t>
            </a:r>
            <a:r>
              <a:rPr lang="sk-SK" b="1" dirty="0"/>
              <a:t> započítavajú </a:t>
            </a:r>
            <a:r>
              <a:rPr lang="sk-SK" dirty="0"/>
              <a:t>(okrem ŠKD vypĺňané manuálne)</a:t>
            </a:r>
            <a:r>
              <a:rPr lang="sk-SK" b="1" dirty="0"/>
              <a:t>. </a:t>
            </a:r>
          </a:p>
          <a:p>
            <a:r>
              <a:rPr lang="sk-SK" dirty="0"/>
              <a:t>Týka sa ŽUŠ (r.101 a 102), ŠKD (106, </a:t>
            </a:r>
            <a:r>
              <a:rPr lang="en-US" dirty="0"/>
              <a:t>121, 122</a:t>
            </a:r>
            <a:r>
              <a:rPr lang="sk-SK" dirty="0"/>
              <a:t>), ŠJ (107-115), </a:t>
            </a:r>
            <a:r>
              <a:rPr lang="sk-SK" dirty="0" err="1"/>
              <a:t>Jaz</a:t>
            </a:r>
            <a:r>
              <a:rPr lang="sk-SK" dirty="0"/>
              <a:t>. škola (116), MŠ/ŠMŠ pri ZZ (120),</a:t>
            </a:r>
            <a:r>
              <a:rPr lang="en-US" dirty="0"/>
              <a:t> RC a LVS (124, 125), </a:t>
            </a:r>
            <a:r>
              <a:rPr lang="sk-SK" dirty="0"/>
              <a:t>ŠI (128, 129) a údržba ZŠ (130).</a:t>
            </a:r>
            <a:endParaRPr lang="sk-SK" b="1" dirty="0"/>
          </a:p>
          <a:p>
            <a:endParaRPr lang="sk-SK" dirty="0"/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3841854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11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Nový ŠVP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Pre všetky ZŠ s I. stupňom bude priradený nový kód študijného a učebného odboru 7921B11 (</a:t>
            </a:r>
            <a:r>
              <a:rPr lang="sk-SK" dirty="0"/>
              <a:t>základná škola 1. stupeň - </a:t>
            </a:r>
            <a:r>
              <a:rPr lang="sk-SK" dirty="0" err="1"/>
              <a:t>I.cyklus</a:t>
            </a:r>
            <a:r>
              <a:rPr lang="sk-SK" dirty="0"/>
              <a:t>). </a:t>
            </a:r>
            <a:r>
              <a:rPr lang="sk-SK" sz="2000" b="1" dirty="0"/>
              <a:t>Žiakom vzdelávaným v súlade s novým štátnym vzdelávacím programom (2023) sa uvedie tento kód odboru.</a:t>
            </a:r>
          </a:p>
          <a:p>
            <a:endParaRPr lang="sk-SK" dirty="0"/>
          </a:p>
          <a:p>
            <a:r>
              <a:rPr lang="sk-SK" dirty="0"/>
              <a:t>Zadáva sa len žiakom 1. ročníka. V prípade 39 experimentálnych škôl žiakom 1. a 2. ročníka. Ostatným žiakom na I. stupni ostáva ich pôvodný odbor 7921B00. </a:t>
            </a:r>
          </a:p>
          <a:p>
            <a:endParaRPr lang="sk-SK" dirty="0"/>
          </a:p>
          <a:p>
            <a:r>
              <a:rPr lang="sk-SK" dirty="0"/>
              <a:t>Škola v 1. ročníku </a:t>
            </a:r>
            <a:r>
              <a:rPr lang="sk-SK" b="1" dirty="0"/>
              <a:t>nemôže kombinovať </a:t>
            </a:r>
            <a:r>
              <a:rPr lang="sk-SK" dirty="0"/>
              <a:t>žiakov vzdelávaných v súlade s </a:t>
            </a:r>
            <a:r>
              <a:rPr lang="sk-SK" b="1" dirty="0"/>
              <a:t>novým štátnym vzdelávacím programom </a:t>
            </a:r>
            <a:r>
              <a:rPr lang="sk-SK" dirty="0"/>
              <a:t>a so </a:t>
            </a:r>
            <a:r>
              <a:rPr lang="sk-SK" b="1" dirty="0"/>
              <a:t>štátnym vzdelávacím programom z roku 2015</a:t>
            </a:r>
            <a:r>
              <a:rPr lang="sk-SK" dirty="0"/>
              <a:t>.</a:t>
            </a:r>
            <a:endParaRPr lang="sk-SK" b="1" dirty="0"/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3821120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12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NOVÉ KONTROLY - ŽIACI</a:t>
            </a: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1" y="2034586"/>
            <a:ext cx="7335526" cy="38779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b="1" dirty="0"/>
              <a:t>Mäkká</a:t>
            </a:r>
            <a:r>
              <a:rPr lang="sk-SK" dirty="0"/>
              <a:t> kontrola – upozornenie v prípade prekročenia maximálnej kapacity triedy: </a:t>
            </a:r>
          </a:p>
          <a:p>
            <a:r>
              <a:rPr lang="sk-SK" dirty="0"/>
              <a:t>o	MŠ: viac ako 25 detí</a:t>
            </a:r>
          </a:p>
          <a:p>
            <a:r>
              <a:rPr lang="sk-SK" dirty="0"/>
              <a:t>o	1. stupeň ZŠ: viac ako 28 žiakov </a:t>
            </a:r>
          </a:p>
          <a:p>
            <a:r>
              <a:rPr lang="sk-SK" dirty="0"/>
              <a:t>o	2. stupeň ZŠ: viac ako 32 žiakov.</a:t>
            </a:r>
            <a:br>
              <a:rPr lang="sk-SK" dirty="0"/>
            </a:br>
            <a:endParaRPr lang="sk-SK" dirty="0"/>
          </a:p>
          <a:p>
            <a:r>
              <a:rPr lang="sk-SK" b="1" dirty="0"/>
              <a:t>Tvrdá</a:t>
            </a:r>
            <a:r>
              <a:rPr lang="sk-SK" dirty="0"/>
              <a:t> kontrola – zamietnutie dávky v prípade výrazného prekročenia maximálnej kapacity triedy:</a:t>
            </a:r>
          </a:p>
          <a:p>
            <a:r>
              <a:rPr lang="sk-SK" dirty="0"/>
              <a:t>o	MŠ: viac ako 30 detí</a:t>
            </a:r>
          </a:p>
          <a:p>
            <a:r>
              <a:rPr lang="sk-SK" dirty="0"/>
              <a:t>o	1. stupeň ZŠ: viac ako 33 žiakov </a:t>
            </a:r>
          </a:p>
          <a:p>
            <a:r>
              <a:rPr lang="sk-SK" dirty="0"/>
              <a:t>o	2. stupeň ZŠ: viac ako 37 žiakov.</a:t>
            </a:r>
            <a:br>
              <a:rPr lang="sk-SK" dirty="0"/>
            </a:br>
            <a:endParaRPr lang="sk-SK" dirty="0"/>
          </a:p>
          <a:p>
            <a:r>
              <a:rPr lang="sk-SK" b="1" dirty="0"/>
              <a:t>Mäkká</a:t>
            </a:r>
            <a:r>
              <a:rPr lang="sk-SK" dirty="0"/>
              <a:t> kontrola - v prípade, že počet detí v triede (MŠ+ZŠ) je menší ako 5 (nekontroluje sa pri špeciálnych školách).</a:t>
            </a:r>
            <a:endParaRPr lang="sk-SK" sz="2000" b="1" dirty="0"/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DE0ADAFC-ED9A-4A86-B99F-F285DE5C31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2391" y="1768426"/>
            <a:ext cx="4582923" cy="2152650"/>
          </a:xfrm>
          <a:prstGeom prst="rect">
            <a:avLst/>
          </a:prstGeom>
        </p:spPr>
      </p:pic>
      <p:pic>
        <p:nvPicPr>
          <p:cNvPr id="5" name="Obrázok 4">
            <a:extLst>
              <a:ext uri="{FF2B5EF4-FFF2-40B4-BE49-F238E27FC236}">
                <a16:creationId xmlns:a16="http://schemas.microsoft.com/office/drawing/2014/main" id="{A04E5155-EBFD-48B5-8394-10023D5F6D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2391" y="4187236"/>
            <a:ext cx="145732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379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13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NOVÉ KONTROLY - ŽIACI</a:t>
            </a: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EE75C14C-01C6-4F37-A31D-C05426EB3160}"/>
              </a:ext>
            </a:extLst>
          </p:cNvPr>
          <p:cNvSpPr/>
          <p:nvPr/>
        </p:nvSpPr>
        <p:spPr>
          <a:xfrm>
            <a:off x="220795" y="2017165"/>
            <a:ext cx="11456679" cy="3931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Mäkká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kontrola v prípade, že vek dieťaťa v MŠ k 1. septembru daného školského roku je vyšší ako 7 rokov.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Mäkká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kontrola v prípade, že vek žiaka na ZŠ je k 1. septembru daného školského roku nižší ako 4 roky alebo vyšší ako 19 rokov (okrem zadanej formy osobitnej-nadväzujúcej: „vzdelávanie na získanie nižšieho stredného vzdelania“.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Mäkká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kontrola v prípade, že viek žiaka na SŠ je k 1. septembru daného školského roku nižší ako 10 rokov.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Tvrdá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kontrola na formu výchovy a vzdelávania, ak dieťa dosiahlo k 31.08 vek 6 rokov a pokračuje v štúdiu na MŠ, ŠMŠ. Povolená forma výchovy a vzdelávania je osobitná forma plnenia školskej dochádzky. Nie je povolené forma: riadne štúdium. </a:t>
            </a: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endParaRPr lang="sk-SK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r>
              <a:rPr lang="sk-SK" b="1" dirty="0">
                <a:latin typeface="Calibri" panose="020F0502020204030204" pitchFamily="34" charset="0"/>
                <a:ea typeface="Calibri" panose="020F0502020204030204" pitchFamily="34" charset="0"/>
              </a:rPr>
              <a:t>Mäkká</a:t>
            </a:r>
            <a:r>
              <a:rPr lang="sk-SK" dirty="0">
                <a:latin typeface="Calibri" panose="020F0502020204030204" pitchFamily="34" charset="0"/>
                <a:ea typeface="Calibri" panose="020F0502020204030204" pitchFamily="34" charset="0"/>
              </a:rPr>
              <a:t> kontrola (v septembri 2024 sa prepne na tvrdú) na formu výchovy a vzdelávania, ak dieťa dosiahlo k 31.08 vek 5 rokov. Nie je povolené zvoliť osobitnú formu „pokračovanie v plnení PPV“.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1581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14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NOVÉ KONTROLY - ŽIACI</a:t>
            </a: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EE75C14C-01C6-4F37-A31D-C05426EB3160}"/>
              </a:ext>
            </a:extLst>
          </p:cNvPr>
          <p:cNvSpPr/>
          <p:nvPr/>
        </p:nvSpPr>
        <p:spPr>
          <a:xfrm>
            <a:off x="220795" y="2017165"/>
            <a:ext cx="11456679" cy="231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Tvrdá</a:t>
            </a:r>
            <a:r>
              <a:rPr lang="sk-SK" dirty="0"/>
              <a:t> kontrola v prípade, ak je zvolený druh školy MŠ alebo ŠMŠ a zvolený typ triedy je športová. Je potrebné skontrolovať, že v škole sa nachádzajú aspoň dvaja pedagogickí zamestnanci v podkategórii „Učiteľ materskej školy“  a jeden pedagogický zamestnanec v podkategórii „Športový tréner“.</a:t>
            </a:r>
          </a:p>
          <a:p>
            <a:r>
              <a:rPr lang="sk-SK" dirty="0"/>
              <a:t> </a:t>
            </a:r>
          </a:p>
          <a:p>
            <a:r>
              <a:rPr lang="sk-SK" b="1" dirty="0"/>
              <a:t>Tvrdá</a:t>
            </a:r>
            <a:r>
              <a:rPr lang="sk-SK" dirty="0"/>
              <a:t> kontrola, ak je žiak uvedený vo vyššom ročníku, ako je dĺžka štúdia.</a:t>
            </a:r>
          </a:p>
          <a:p>
            <a:r>
              <a:rPr lang="sk-SK" dirty="0"/>
              <a:t> </a:t>
            </a:r>
          </a:p>
          <a:p>
            <a:r>
              <a:rPr lang="sk-SK" b="1" dirty="0"/>
              <a:t>Tvrdá</a:t>
            </a:r>
            <a:r>
              <a:rPr lang="sk-SK" dirty="0"/>
              <a:t> kontrola ŠUP, KON, SOŠ – nevyplnenie položky „Miesto praktického vyučovania“. </a:t>
            </a:r>
          </a:p>
          <a:p>
            <a:pPr marL="200025">
              <a:lnSpc>
                <a:spcPct val="107000"/>
              </a:lnSpc>
              <a:spcAft>
                <a:spcPts val="0"/>
              </a:spcAft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874387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15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AKTUALIZOVANÉ KONTROLY - ŽIACI</a:t>
            </a: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EE75C14C-01C6-4F37-A31D-C05426EB3160}"/>
              </a:ext>
            </a:extLst>
          </p:cNvPr>
          <p:cNvSpPr/>
          <p:nvPr/>
        </p:nvSpPr>
        <p:spPr>
          <a:xfrm>
            <a:off x="220795" y="2017165"/>
            <a:ext cx="1145667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/>
              <a:t>Pri žiakoch, ktorí majú zadanú formu osobitnú nadväzujúcu, jednu z nasledovných hodnôt: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Vzdelávanie v školách mimo územia SR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V školách zriadených iným štátom na území SR a v Európskych školách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Na získanie nižšieho stredného vzdelania končiaceho komisionálnou skúškou</a:t>
            </a:r>
          </a:p>
          <a:p>
            <a:r>
              <a:rPr lang="sk-SK" dirty="0"/>
              <a:t> </a:t>
            </a:r>
          </a:p>
          <a:p>
            <a:r>
              <a:rPr lang="sk-SK" dirty="0"/>
              <a:t>nebudú uplatňované nižšie uvedené kontroly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Tvrdá kontrola na vyplnenie navštevovaného cudzieho jazyka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Tvrdá kontrola na zadanie výchovy (etická, náboženská)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Kontrola na vyplnenie materinského jazyka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r>
              <a:rPr lang="sk-SK" dirty="0"/>
              <a:t>Ak je </a:t>
            </a:r>
            <a:r>
              <a:rPr lang="sk-SK" dirty="0" err="1"/>
              <a:t>ŠaUO</a:t>
            </a:r>
            <a:r>
              <a:rPr lang="sk-SK" dirty="0"/>
              <a:t> bilingválny (jazyk </a:t>
            </a:r>
            <a:r>
              <a:rPr lang="sk-SK" dirty="0" err="1"/>
              <a:t>ŠaUO</a:t>
            </a:r>
            <a:r>
              <a:rPr lang="sk-SK" dirty="0"/>
              <a:t> je bilingválny), nemôže byť typ triedy bežná. Povolená hodnota s bilingválnym vyučovaním.</a:t>
            </a:r>
          </a:p>
        </p:txBody>
      </p:sp>
    </p:spTree>
    <p:extLst>
      <p:ext uri="{BB962C8B-B14F-4D97-AF65-F5344CB8AC3E}">
        <p14:creationId xmlns:p14="http://schemas.microsoft.com/office/powerpoint/2010/main" val="3792705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16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NOVÉ KONTROLY - </a:t>
            </a:r>
            <a:r>
              <a:rPr lang="en-US" sz="2800" b="1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ZAMESTNANCI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EE75C14C-01C6-4F37-A31D-C05426EB3160}"/>
              </a:ext>
            </a:extLst>
          </p:cNvPr>
          <p:cNvSpPr/>
          <p:nvPr/>
        </p:nvSpPr>
        <p:spPr>
          <a:xfrm>
            <a:off x="220795" y="1908108"/>
            <a:ext cx="1145667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Tvrd</a:t>
            </a:r>
            <a:r>
              <a:rPr lang="sk-SK" b="1" dirty="0"/>
              <a:t>á</a:t>
            </a:r>
            <a:r>
              <a:rPr lang="sk-SK" dirty="0"/>
              <a:t> kontrola vyplnenie pôsobnosti zamestnanca je požadované pre všetkých PZ ak druh pracovného pomeru je "trvalý pracovný pomer" alebo "pracovný pomer na dobu určitú", s výnimkou: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školský špeciálny pedagóg (nemá priamu vyučovaciu činnosť)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školský digitálny koordinátor (nemá priamu vyučovaciu činnosť)</a:t>
            </a:r>
          </a:p>
          <a:p>
            <a:r>
              <a:rPr lang="sk-SK" dirty="0"/>
              <a:t> </a:t>
            </a:r>
          </a:p>
          <a:p>
            <a:r>
              <a:rPr lang="sk-SK" b="1" dirty="0"/>
              <a:t>Tvrdá </a:t>
            </a:r>
            <a:r>
              <a:rPr lang="sk-SK" dirty="0"/>
              <a:t>kontrola, aby v položke „Stupeň dosiahnutého vzdelania“ pre PZ a OZ bolo povolené zadať minimálne úplné stredné všeobecné alebo úplné stredné odborné vzdelanie (s maturitou) a vyššie vzdelanie – </a:t>
            </a:r>
            <a:r>
              <a:rPr lang="sk-SK" dirty="0" err="1"/>
              <a:t>t.j</a:t>
            </a:r>
            <a:r>
              <a:rPr lang="sk-SK" dirty="0"/>
              <a:t>. kódy 4 – 9 podľa číselníka premennej. Nižšie vzdelanie nie je v zmysle legislatívy povolené.</a:t>
            </a:r>
          </a:p>
          <a:p>
            <a:r>
              <a:rPr lang="sk-SK" dirty="0"/>
              <a:t> </a:t>
            </a:r>
          </a:p>
          <a:p>
            <a:r>
              <a:rPr lang="sk-SK" b="1" dirty="0"/>
              <a:t>Mäkká</a:t>
            </a:r>
            <a:r>
              <a:rPr lang="sk-SK" dirty="0"/>
              <a:t> kontrola – kontrola správnej kombinácie Druh školy pre vyučovací proces a Kategória vyučovacieho predmetu pri pôsobnosti pedagogických zamestnancov. </a:t>
            </a:r>
          </a:p>
          <a:p>
            <a:endParaRPr lang="sk-SK" dirty="0"/>
          </a:p>
          <a:p>
            <a:r>
              <a:rPr lang="sk-SK" dirty="0"/>
              <a:t>Počet hodín vo vyučovacom procese musí byť </a:t>
            </a:r>
            <a:r>
              <a:rPr lang="sk-SK" b="1" dirty="0"/>
              <a:t>rovnaký ako súčet hodín</a:t>
            </a:r>
            <a:r>
              <a:rPr lang="sk-SK" dirty="0"/>
              <a:t> v položkách: Vyučovacia činnosť / výchovná činnosť / odborný výcvik + dopĺňanie úväzku výchovnou činnosťou  + dopĺňanie úväzku vyučovacou činnosťou + dopĺňanie úväzku odborným výcvikom.</a:t>
            </a:r>
          </a:p>
        </p:txBody>
      </p:sp>
    </p:spTree>
    <p:extLst>
      <p:ext uri="{BB962C8B-B14F-4D97-AF65-F5344CB8AC3E}">
        <p14:creationId xmlns:p14="http://schemas.microsoft.com/office/powerpoint/2010/main" val="4164601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17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EDUZBER –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NOVý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protokol MŠ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230819" y="1802170"/>
            <a:ext cx="470516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Údaje o deťoch v MŠ sa pregenerujú do nového protokolu – MŠ.</a:t>
            </a:r>
          </a:p>
          <a:p>
            <a:endParaRPr lang="sk-SK" dirty="0"/>
          </a:p>
          <a:p>
            <a:r>
              <a:rPr lang="sk-SK" dirty="0"/>
              <a:t>Materské školy nemusia zadávať (nateraz) nič ináč ako zadávali v 2023 kvôli </a:t>
            </a:r>
            <a:r>
              <a:rPr lang="sk-SK" dirty="0" err="1"/>
              <a:t>Eduzberu</a:t>
            </a:r>
            <a:r>
              <a:rPr lang="sk-SK" dirty="0"/>
              <a:t>.</a:t>
            </a:r>
          </a:p>
          <a:p>
            <a:endParaRPr lang="sk-SK" dirty="0"/>
          </a:p>
          <a:p>
            <a:r>
              <a:rPr lang="sk-SK" dirty="0"/>
              <a:t>Všetky údaje sa vypočítajú automaticky.</a:t>
            </a:r>
          </a:p>
          <a:p>
            <a:endParaRPr lang="sk-SK" dirty="0"/>
          </a:p>
          <a:p>
            <a:r>
              <a:rPr lang="sk-SK" dirty="0"/>
              <a:t>MŠ postupuje protokol zriaďovateľovi, ten RÚŠS</a:t>
            </a:r>
          </a:p>
        </p:txBody>
      </p:sp>
      <p:pic>
        <p:nvPicPr>
          <p:cNvPr id="23" name="Obrázok 22">
            <a:extLst>
              <a:ext uri="{FF2B5EF4-FFF2-40B4-BE49-F238E27FC236}">
                <a16:creationId xmlns:a16="http://schemas.microsoft.com/office/drawing/2014/main" id="{18EF3409-ACA5-42C5-A2E3-82C3D3484C3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graphicFrame>
        <p:nvGraphicFramePr>
          <p:cNvPr id="4" name="Tabuľka 3">
            <a:extLst>
              <a:ext uri="{FF2B5EF4-FFF2-40B4-BE49-F238E27FC236}">
                <a16:creationId xmlns:a16="http://schemas.microsoft.com/office/drawing/2014/main" id="{8A77EEB3-D701-4ED8-AFFA-CB0FE97B5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146233"/>
              </p:ext>
            </p:extLst>
          </p:nvPr>
        </p:nvGraphicFramePr>
        <p:xfrm>
          <a:off x="5499612" y="1939401"/>
          <a:ext cx="5305425" cy="2767014"/>
        </p:xfrm>
        <a:graphic>
          <a:graphicData uri="http://schemas.openxmlformats.org/drawingml/2006/table">
            <a:tbl>
              <a:tblPr firstRow="1" firstCol="1" bandRow="1"/>
              <a:tblGrid>
                <a:gridCol w="590550">
                  <a:extLst>
                    <a:ext uri="{9D8B030D-6E8A-4147-A177-3AD203B41FA5}">
                      <a16:colId xmlns:a16="http://schemas.microsoft.com/office/drawing/2014/main" val="923395892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1533399086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321215149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k 15.9.2024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5352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Celkový počet detí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2814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    z toho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9729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s poldennou výchovou a vzdelávaním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31428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detí, pre ktoré je predprimárne vzdelávanie povinné 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4846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v PPV individuálne vzdelávaných a detí oslobodených od povinnosti dochádzať do školy do pominutia dôvodov 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 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5321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v PPV, ktoré sa vzdelávajú mimo územia SR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46336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s nadaním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33201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so zdravotným znevýhodnením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09737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v hmotnej núdzi, pre ktoré predprimárne vzdelávanie nie je povinné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4162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počet detí zo sociálne znevýhodneného prostredia vrátane detí z rodín  v hmotnej núdzi  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4069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pol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   z toho: počet detí z rodín v hmotnej núdzi  </a:t>
                      </a:r>
                      <a:endParaRPr lang="sk-SK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k-SK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 </a:t>
                      </a:r>
                      <a:endParaRPr lang="sk-SK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2246189"/>
                  </a:ext>
                </a:extLst>
              </a:tr>
            </a:tbl>
          </a:graphicData>
        </a:graphic>
      </p:graphicFrame>
      <p:sp>
        <p:nvSpPr>
          <p:cNvPr id="20" name="BlokTextu 19">
            <a:extLst>
              <a:ext uri="{FF2B5EF4-FFF2-40B4-BE49-F238E27FC236}">
                <a16:creationId xmlns:a16="http://schemas.microsoft.com/office/drawing/2014/main" id="{512A4F0D-BF5A-4B2B-83C9-22834BDCADB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15830119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18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MŠ v PROTOKOLE V40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230819" y="1677878"/>
            <a:ext cx="5028827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V protokole V40 sa rušia riadky:</a:t>
            </a:r>
          </a:p>
          <a:p>
            <a:endParaRPr lang="sk-SK" sz="1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0103 – počet detí celkom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0105 – z r103 deti, pre ktoré je predprimárne 	  	vzdelávane povinné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0105a – z r103 deti, pre ktoré predprimárne  	vzdelávanie nie je povinné a sú členmi 	domácnosti, ktorým sa poskytuje 	pomoc v hmotnej núdzi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0105 b – z r103 deti so ŠVVP zaradené do 	bežnej MŠ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0117 – počet detí (MŠ pre deti so ŠVVP) 	celkom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0119 – z r117 deti, pre ktoré je predprimárne 	  	vzdelávane povinné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0119a – z r117 deti, pre ktoré predprimárne  	vzdelávanie nie je povinné a sú členmi 	domácnosti, ktorým sa poskytuje pomoc v 	hmotnej núdzi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F203CE2E-EA62-4792-BD52-2FD0D4F37A89}"/>
              </a:ext>
            </a:extLst>
          </p:cNvPr>
          <p:cNvSpPr txBox="1"/>
          <p:nvPr/>
        </p:nvSpPr>
        <p:spPr>
          <a:xfrm>
            <a:off x="5490465" y="1688234"/>
            <a:ext cx="502882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V protokole V40 sa pridávajú riadky:</a:t>
            </a:r>
          </a:p>
          <a:p>
            <a:endParaRPr lang="sk-SK" sz="1000" dirty="0"/>
          </a:p>
          <a:p>
            <a:r>
              <a:rPr lang="sk-SK" dirty="0"/>
              <a:t>Potenciálni stravníci: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0107 - MŠ na území obce zriadenej obcou, súkromnými alebo cirkevnými zriaďovateľmi, ak je na území obce zriadené ZŠS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0108a - ŠMŠ na území obce zriadenej súkromnými alebo cirkevnými zriaďovateľmi, ak je na území obce zriadené ZŠS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0108b - ŠMŠI na území obce zriadenej súkromnými alebo cirkevnými zriaďovateľmi, ak je na území obce zriadené ZŠS</a:t>
            </a:r>
          </a:p>
          <a:p>
            <a:endParaRPr lang="sk-SK" sz="1000" dirty="0"/>
          </a:p>
          <a:p>
            <a:r>
              <a:rPr lang="sk-SK" sz="1600" b="1" dirty="0">
                <a:solidFill>
                  <a:srgbClr val="C3112B"/>
                </a:solidFill>
              </a:rPr>
              <a:t>SYSTÉM ICH VYPOČÍTA AUTOMATICKY</a:t>
            </a:r>
          </a:p>
          <a:p>
            <a:endParaRPr lang="sk-SK" sz="1000" dirty="0"/>
          </a:p>
          <a:p>
            <a:r>
              <a:rPr lang="sk-SK" sz="1600" dirty="0"/>
              <a:t>Riadok 121 – Školský klub detí pri ŠZŠ a ŠZŠI, bude po novom vypočítaný automaticky</a:t>
            </a:r>
          </a:p>
          <a:p>
            <a:endParaRPr lang="sk-SK" dirty="0"/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68B8AE35-EB54-46D3-9BE9-0BE73564BF4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0" name="BlokTextu 19">
            <a:extLst>
              <a:ext uri="{FF2B5EF4-FFF2-40B4-BE49-F238E27FC236}">
                <a16:creationId xmlns:a16="http://schemas.microsoft.com/office/drawing/2014/main" id="{63E6804C-D866-449C-B93F-12CBBC1962EB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1401123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19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861774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EDUZBER – ZMENY SMS, SSS, SPOU, SOSSP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478269" y="2278519"/>
            <a:ext cx="115942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/>
              <a:t>Deti a žiaci budú zaradení do kategórií zdravotného znevýhodnenia 1-6 rovnako ako pri ZŠ1 a ZŠ2.</a:t>
            </a:r>
          </a:p>
          <a:p>
            <a:endParaRPr lang="sk-SK" sz="2000" dirty="0"/>
          </a:p>
          <a:p>
            <a:r>
              <a:rPr lang="sk-SK" sz="2000" dirty="0"/>
              <a:t>Jednotlivé kategórie sú popísané v prílohe č. 8, NV630/2008 </a:t>
            </a:r>
            <a:r>
              <a:rPr lang="sk-SK" sz="2000" dirty="0" err="1"/>
              <a:t>Z.z</a:t>
            </a:r>
            <a:r>
              <a:rPr lang="sk-SK" sz="2000" dirty="0"/>
              <a:t>. </a:t>
            </a:r>
            <a:r>
              <a:rPr lang="sk-SK" sz="2000" dirty="0">
                <a:hlinkClick r:id="rId3"/>
              </a:rPr>
              <a:t>https://www.slov-lex.sk/pravne-predpisy/SK/ZZ/2008/630/20240101#prilohy</a:t>
            </a:r>
            <a:r>
              <a:rPr lang="sk-SK" sz="2000" dirty="0"/>
              <a:t> </a:t>
            </a:r>
          </a:p>
          <a:p>
            <a:endParaRPr lang="sk-SK" sz="2000" dirty="0"/>
          </a:p>
        </p:txBody>
      </p:sp>
      <p:pic>
        <p:nvPicPr>
          <p:cNvPr id="21" name="Obrázok 20">
            <a:extLst>
              <a:ext uri="{FF2B5EF4-FFF2-40B4-BE49-F238E27FC236}">
                <a16:creationId xmlns:a16="http://schemas.microsoft.com/office/drawing/2014/main" id="{99F7B30F-942D-41EF-949C-749D27F272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9CBBD290-3E56-470D-843E-BCEB6B95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1942" y="13895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0C7B6811-521D-48A1-ADCD-3F951B89EB5B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2184544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BlokTextu 22"/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SÚHRN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CF717349-B9F0-43BC-97B6-C24878C1868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0" name="BlokTextu 19">
            <a:extLst>
              <a:ext uri="{FF2B5EF4-FFF2-40B4-BE49-F238E27FC236}">
                <a16:creationId xmlns:a16="http://schemas.microsoft.com/office/drawing/2014/main" id="{9A08B061-173F-4348-A2C0-7AAB6F8DAE59}"/>
              </a:ext>
            </a:extLst>
          </p:cNvPr>
          <p:cNvSpPr txBox="1"/>
          <p:nvPr/>
        </p:nvSpPr>
        <p:spPr>
          <a:xfrm>
            <a:off x="432680" y="2026197"/>
            <a:ext cx="10867291" cy="276998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dirty="0"/>
              <a:t>Zber začína </a:t>
            </a:r>
            <a:r>
              <a:rPr lang="sk-SK" b="1" dirty="0"/>
              <a:t>15.09.2024 o 0:00</a:t>
            </a:r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endParaRPr lang="sk-SK" dirty="0"/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b="1" dirty="0"/>
              <a:t>Forma organizácie </a:t>
            </a:r>
            <a:r>
              <a:rPr lang="sk-SK" dirty="0"/>
              <a:t>Zberu v roku 2024 ostáva rovnaká ako v predošlých rokoch. Dochádza k </a:t>
            </a:r>
            <a:r>
              <a:rPr lang="sk-SK" b="1" dirty="0"/>
              <a:t>spresneniu procesu</a:t>
            </a:r>
            <a:r>
              <a:rPr lang="sk-SK" dirty="0"/>
              <a:t> schvaľovania protokolov. </a:t>
            </a:r>
          </a:p>
          <a:p>
            <a:pPr>
              <a:buClr>
                <a:srgbClr val="004287"/>
              </a:buClr>
            </a:pPr>
            <a:endParaRPr lang="sk-SK" dirty="0"/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b="1" dirty="0"/>
              <a:t>Protokoly </a:t>
            </a:r>
            <a:r>
              <a:rPr lang="sk-SK" dirty="0"/>
              <a:t>zohľadňujú navrhovanú</a:t>
            </a:r>
            <a:r>
              <a:rPr lang="sk-SK" b="1" dirty="0"/>
              <a:t> zmenu financovania </a:t>
            </a:r>
            <a:r>
              <a:rPr lang="sk-SK" dirty="0"/>
              <a:t> materských škôl. </a:t>
            </a:r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endParaRPr lang="sk-SK" dirty="0"/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dirty="0"/>
              <a:t>Dochádza k </a:t>
            </a:r>
            <a:r>
              <a:rPr lang="sk-SK" b="1" dirty="0"/>
              <a:t>spresneniu procesu</a:t>
            </a:r>
            <a:r>
              <a:rPr lang="sk-SK" dirty="0"/>
              <a:t> schvaľovania protokolov a možnosti </a:t>
            </a:r>
            <a:r>
              <a:rPr lang="sk-SK" b="1" dirty="0"/>
              <a:t>vytvárať opravné protokoly</a:t>
            </a:r>
            <a:r>
              <a:rPr lang="sk-SK" dirty="0"/>
              <a:t>. </a:t>
            </a:r>
          </a:p>
          <a:p>
            <a:pPr>
              <a:buClr>
                <a:srgbClr val="004287"/>
              </a:buClr>
            </a:pPr>
            <a:r>
              <a:rPr lang="sk-SK" dirty="0"/>
              <a:t> </a:t>
            </a:r>
          </a:p>
          <a:p>
            <a:pPr marL="285750" indent="-285750">
              <a:buClr>
                <a:srgbClr val="004287"/>
              </a:buClr>
              <a:buFont typeface="Wingdings" pitchFamily="2" charset="2"/>
              <a:buChar char="ü"/>
            </a:pPr>
            <a:r>
              <a:rPr lang="sk-SK" b="1" dirty="0"/>
              <a:t>Heslá </a:t>
            </a:r>
            <a:r>
              <a:rPr lang="sk-SK" dirty="0"/>
              <a:t> pre školy budú resetované 09.09, heslá pre zriaďovateľov a obce ostávajú rovnaké ako v minulom roku.</a:t>
            </a:r>
          </a:p>
        </p:txBody>
      </p:sp>
    </p:spTree>
    <p:extLst>
      <p:ext uri="{BB962C8B-B14F-4D97-AF65-F5344CB8AC3E}">
        <p14:creationId xmlns:p14="http://schemas.microsoft.com/office/powerpoint/2010/main" val="4164441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861774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EDUZBER – ZMENY GYM, KON, SOS1 - SOS15, SGYM, SM, SUP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759822" y="2480158"/>
            <a:ext cx="1159423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/>
              <a:t>Pribudnú položky rovnaké ako pri ZŠ1 a ZŠ2 (zarátané do počtu žiakov v dennom štúdiu):</a:t>
            </a:r>
          </a:p>
          <a:p>
            <a:endParaRPr lang="sk-SK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dirty="0"/>
              <a:t>Počet žiakov zo sociálne znevýhodneného prostredia vrátane žiakov z rodín v hmotnej núdzi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sz="2000" dirty="0"/>
              <a:t>z toho: „počet žiakov z rodín v hmotnej núdzi“</a:t>
            </a:r>
          </a:p>
          <a:p>
            <a:endParaRPr lang="sk-SK" sz="2000" dirty="0"/>
          </a:p>
          <a:p>
            <a:endParaRPr lang="sk-SK" sz="2000" dirty="0"/>
          </a:p>
          <a:p>
            <a:endParaRPr lang="sk-SK" sz="2000" dirty="0"/>
          </a:p>
        </p:txBody>
      </p:sp>
      <p:pic>
        <p:nvPicPr>
          <p:cNvPr id="21" name="Obrázok 20">
            <a:extLst>
              <a:ext uri="{FF2B5EF4-FFF2-40B4-BE49-F238E27FC236}">
                <a16:creationId xmlns:a16="http://schemas.microsoft.com/office/drawing/2014/main" id="{99F7B30F-942D-41EF-949C-749D27F272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9CBBD290-3E56-470D-843E-BCEB6B95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1942" y="13895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CFFD57C-0397-4A4C-AB1E-076B3D936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28660" y="2758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03F7B82B-50E2-42AA-B26C-51E75EBF4F5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1300266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21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861774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EDUZBER – ZMENY ZS1, ZS2, SZS, SMS, SSS, SPOU, SOSSP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F76658D7-D5AA-4162-B100-C61EE50D373A}"/>
              </a:ext>
            </a:extLst>
          </p:cNvPr>
          <p:cNvSpPr txBox="1"/>
          <p:nvPr/>
        </p:nvSpPr>
        <p:spPr>
          <a:xfrm>
            <a:off x="715435" y="2465473"/>
            <a:ext cx="1094982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Do číselníka "Dôvod prerušenia štúdia" doplnený záznam "Zo zdravotných dôvodov" (kód 4).</a:t>
            </a:r>
          </a:p>
          <a:p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Do číselníka "Zdravotné znevýhodnenie" doplnený záznam "chorý a zdravotne oslabený ťažkého stupňa" (kód CH4).</a:t>
            </a:r>
          </a:p>
          <a:p>
            <a:endParaRPr lang="sk-SK" dirty="0"/>
          </a:p>
          <a:p>
            <a:pPr algn="just">
              <a:spcAft>
                <a:spcPts val="0"/>
              </a:spcAft>
            </a:pPr>
            <a:r>
              <a:rPr lang="sk-SK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Patria sem deti a žiaci s: ťažkou astmou, imunitnými ochoreniami ohrozujúcimi život, ďalej napr. s epilepsiou, cukrovkou, rakovinou, leukémiou, degeneratívnymi ochoreniami, hormonálnymi a metabolickými poruchami a i.</a:t>
            </a:r>
            <a:endParaRPr lang="sk-SK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sk-SK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Takisto žiaci s psychiatrickými diagnózami ťažšieho stupňa. </a:t>
            </a:r>
            <a:endParaRPr lang="sk-SK" dirty="0">
              <a:solidFill>
                <a:srgbClr val="000000"/>
              </a:solidFill>
              <a:ea typeface="Times New Roman" panose="02020603050405020304" pitchFamily="18" charset="0"/>
            </a:endParaRPr>
          </a:p>
          <a:p>
            <a:r>
              <a:rPr lang="sk-SK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Ťažká forma poruchy pozornosti a aktivity.</a:t>
            </a:r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Do číselníka "Typ ukončenia štúdia doplnený záznam "SOŠ: pokračovanie v inom odbore štúdia po získaní NSV" (kód 18). </a:t>
            </a:r>
          </a:p>
        </p:txBody>
      </p:sp>
      <p:pic>
        <p:nvPicPr>
          <p:cNvPr id="21" name="Obrázok 20">
            <a:extLst>
              <a:ext uri="{FF2B5EF4-FFF2-40B4-BE49-F238E27FC236}">
                <a16:creationId xmlns:a16="http://schemas.microsoft.com/office/drawing/2014/main" id="{99F7B30F-942D-41EF-949C-749D27F272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9CBBD290-3E56-470D-843E-BCEB6B95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1942" y="13895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CFFD57C-0397-4A4C-AB1E-076B3D9362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28660" y="2758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9A352E1E-1898-48DB-AA5B-C72083E50F1E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4238047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598074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22</a:t>
            </a:fld>
            <a:endParaRPr lang="cs-CZ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ÚDAJOV ZO </a:t>
            </a:r>
            <a:r>
              <a:rPr lang="sk-SK" sz="2000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ŠKôl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9" name="Obrázok 38">
            <a:extLst>
              <a:ext uri="{FF2B5EF4-FFF2-40B4-BE49-F238E27FC236}">
                <a16:creationId xmlns:a16="http://schemas.microsoft.com/office/drawing/2014/main" id="{28E31389-5866-444D-BCD1-4ED3C3AA5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9561" y="141209"/>
            <a:ext cx="1637542" cy="537858"/>
          </a:xfrm>
          <a:prstGeom prst="rect">
            <a:avLst/>
          </a:prstGeom>
        </p:spPr>
      </p:pic>
      <p:sp>
        <p:nvSpPr>
          <p:cNvPr id="21" name="BlokTextu 20">
            <a:extLst>
              <a:ext uri="{FF2B5EF4-FFF2-40B4-BE49-F238E27FC236}">
                <a16:creationId xmlns:a16="http://schemas.microsoft.com/office/drawing/2014/main" id="{C668C7F7-E471-4988-8429-C625C2580069}"/>
              </a:ext>
            </a:extLst>
          </p:cNvPr>
          <p:cNvSpPr txBox="1"/>
          <p:nvPr/>
        </p:nvSpPr>
        <p:spPr>
          <a:xfrm>
            <a:off x="3009887" y="1200266"/>
            <a:ext cx="6208035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Workflow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schvaľovania výkazov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2D59B062-5E2F-41C8-AA04-16A169E125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6963334"/>
              </p:ext>
            </p:extLst>
          </p:nvPr>
        </p:nvGraphicFramePr>
        <p:xfrm>
          <a:off x="2327051" y="2255975"/>
          <a:ext cx="5709601" cy="971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5FF53723-E4B4-4E70-9811-37573764FB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2796437"/>
              </p:ext>
            </p:extLst>
          </p:nvPr>
        </p:nvGraphicFramePr>
        <p:xfrm>
          <a:off x="2369172" y="5114382"/>
          <a:ext cx="5783153" cy="793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2" name="BlokTextu 1">
            <a:extLst>
              <a:ext uri="{FF2B5EF4-FFF2-40B4-BE49-F238E27FC236}">
                <a16:creationId xmlns:a16="http://schemas.microsoft.com/office/drawing/2014/main" id="{5197D205-7A89-4268-B7C1-95668460E3F3}"/>
              </a:ext>
            </a:extLst>
          </p:cNvPr>
          <p:cNvSpPr txBox="1"/>
          <p:nvPr/>
        </p:nvSpPr>
        <p:spPr>
          <a:xfrm>
            <a:off x="595618" y="1770077"/>
            <a:ext cx="386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PROTOKOLY EDUZBER</a:t>
            </a:r>
          </a:p>
        </p:txBody>
      </p:sp>
      <p:sp>
        <p:nvSpPr>
          <p:cNvPr id="24" name="BlokTextu 23">
            <a:extLst>
              <a:ext uri="{FF2B5EF4-FFF2-40B4-BE49-F238E27FC236}">
                <a16:creationId xmlns:a16="http://schemas.microsoft.com/office/drawing/2014/main" id="{67E02E2B-E4B8-4065-A891-7F6C429A511B}"/>
              </a:ext>
            </a:extLst>
          </p:cNvPr>
          <p:cNvSpPr txBox="1"/>
          <p:nvPr/>
        </p:nvSpPr>
        <p:spPr>
          <a:xfrm>
            <a:off x="595617" y="3270486"/>
            <a:ext cx="386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PROTOKOLY V40</a:t>
            </a:r>
          </a:p>
        </p:txBody>
      </p:sp>
      <p:graphicFrame>
        <p:nvGraphicFramePr>
          <p:cNvPr id="25" name="Diagram 24">
            <a:extLst>
              <a:ext uri="{FF2B5EF4-FFF2-40B4-BE49-F238E27FC236}">
                <a16:creationId xmlns:a16="http://schemas.microsoft.com/office/drawing/2014/main" id="{05B8F104-9043-45EB-B119-9BDFCE36AD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8983602"/>
              </p:ext>
            </p:extLst>
          </p:nvPr>
        </p:nvGraphicFramePr>
        <p:xfrm>
          <a:off x="2412339" y="3474209"/>
          <a:ext cx="7687733" cy="1484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26" name="BlokTextu 25">
            <a:extLst>
              <a:ext uri="{FF2B5EF4-FFF2-40B4-BE49-F238E27FC236}">
                <a16:creationId xmlns:a16="http://schemas.microsoft.com/office/drawing/2014/main" id="{2003792F-56C6-41D4-A474-8B00EECC209B}"/>
              </a:ext>
            </a:extLst>
          </p:cNvPr>
          <p:cNvSpPr txBox="1"/>
          <p:nvPr/>
        </p:nvSpPr>
        <p:spPr>
          <a:xfrm>
            <a:off x="595617" y="4683887"/>
            <a:ext cx="3867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ŠTATISTICKÉ VÝKAZY</a:t>
            </a:r>
          </a:p>
        </p:txBody>
      </p:sp>
      <p:sp>
        <p:nvSpPr>
          <p:cNvPr id="23" name="BlokTextu 22">
            <a:extLst>
              <a:ext uri="{FF2B5EF4-FFF2-40B4-BE49-F238E27FC236}">
                <a16:creationId xmlns:a16="http://schemas.microsoft.com/office/drawing/2014/main" id="{25C9D2CE-5569-44B1-B372-622B32E996F6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4071891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598074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23</a:t>
            </a:fld>
            <a:endParaRPr lang="cs-CZ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ÚDAJOV ZO </a:t>
            </a:r>
            <a:r>
              <a:rPr lang="sk-SK" sz="2000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ŠKôl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9" name="Obrázok 38">
            <a:extLst>
              <a:ext uri="{FF2B5EF4-FFF2-40B4-BE49-F238E27FC236}">
                <a16:creationId xmlns:a16="http://schemas.microsoft.com/office/drawing/2014/main" id="{28E31389-5866-444D-BCD1-4ED3C3AA5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9561" y="141209"/>
            <a:ext cx="1637542" cy="537858"/>
          </a:xfrm>
          <a:prstGeom prst="rect">
            <a:avLst/>
          </a:prstGeom>
        </p:spPr>
      </p:pic>
      <p:sp>
        <p:nvSpPr>
          <p:cNvPr id="21" name="BlokTextu 20">
            <a:extLst>
              <a:ext uri="{FF2B5EF4-FFF2-40B4-BE49-F238E27FC236}">
                <a16:creationId xmlns:a16="http://schemas.microsoft.com/office/drawing/2014/main" id="{C668C7F7-E471-4988-8429-C625C2580069}"/>
              </a:ext>
            </a:extLst>
          </p:cNvPr>
          <p:cNvSpPr txBox="1"/>
          <p:nvPr/>
        </p:nvSpPr>
        <p:spPr>
          <a:xfrm>
            <a:off x="3009887" y="1200266"/>
            <a:ext cx="6208035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Workflow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schvaľovania výkazov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2" name="Diagram 21">
            <a:extLst>
              <a:ext uri="{FF2B5EF4-FFF2-40B4-BE49-F238E27FC236}">
                <a16:creationId xmlns:a16="http://schemas.microsoft.com/office/drawing/2014/main" id="{2D59B062-5E2F-41C8-AA04-16A169E12548}"/>
              </a:ext>
            </a:extLst>
          </p:cNvPr>
          <p:cNvGraphicFramePr/>
          <p:nvPr/>
        </p:nvGraphicFramePr>
        <p:xfrm>
          <a:off x="2270037" y="1738325"/>
          <a:ext cx="7687733" cy="1484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3" name="BlokTextu 22">
            <a:extLst>
              <a:ext uri="{FF2B5EF4-FFF2-40B4-BE49-F238E27FC236}">
                <a16:creationId xmlns:a16="http://schemas.microsoft.com/office/drawing/2014/main" id="{856EF02A-9156-4F5B-BF94-D37F8EC4B8BC}"/>
              </a:ext>
            </a:extLst>
          </p:cNvPr>
          <p:cNvSpPr txBox="1"/>
          <p:nvPr/>
        </p:nvSpPr>
        <p:spPr>
          <a:xfrm>
            <a:off x="248072" y="3222590"/>
            <a:ext cx="11695855" cy="19389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ŠaŠZ</a:t>
            </a:r>
            <a:r>
              <a:rPr lang="sk-SK" dirty="0"/>
              <a:t>, ZRIAĎOVATEĽ, OBEC, RÚŠS má k dispozícii vždy </a:t>
            </a:r>
            <a:r>
              <a:rPr lang="sk-SK" b="1" dirty="0"/>
              <a:t>iba jeden výkaz </a:t>
            </a:r>
            <a:r>
              <a:rPr lang="sk-SK" dirty="0"/>
              <a:t>v stave nový (prázdny), otvorený, odoslaný alebo schválený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ŠaŠZ</a:t>
            </a:r>
            <a:r>
              <a:rPr lang="sk-SK" dirty="0"/>
              <a:t>, ZRIAĎOVATEĽ, OBEC môže výkaz </a:t>
            </a:r>
            <a:r>
              <a:rPr lang="sk-SK" b="1" dirty="0"/>
              <a:t>zo stavu odoslaný vrátiť do stavu otvorený </a:t>
            </a:r>
            <a:r>
              <a:rPr lang="sk-SK" dirty="0"/>
              <a:t>do momentu, kým nebude schválený zriaďovateľom / obcou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ŠaŠZ</a:t>
            </a:r>
            <a:r>
              <a:rPr lang="sk-SK" dirty="0"/>
              <a:t>, ZRIAĎOVATEĽ, OBEC </a:t>
            </a:r>
            <a:r>
              <a:rPr lang="sk-SK" b="1" dirty="0"/>
              <a:t>nemôže editovať výkaz </a:t>
            </a:r>
            <a:r>
              <a:rPr lang="sk-SK" dirty="0"/>
              <a:t>v stave </a:t>
            </a:r>
            <a:r>
              <a:rPr lang="sk-SK" b="1" dirty="0"/>
              <a:t>schválený </a:t>
            </a:r>
            <a:r>
              <a:rPr lang="sk-SK" dirty="0"/>
              <a:t>alebo</a:t>
            </a:r>
            <a:r>
              <a:rPr lang="sk-SK" b="1" dirty="0"/>
              <a:t> zamietnutý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err="1"/>
              <a:t>ŠaŠZ</a:t>
            </a:r>
            <a:r>
              <a:rPr lang="sk-SK" dirty="0"/>
              <a:t>, ZRIAĎOVATEĽ, OBEC môže </a:t>
            </a:r>
            <a:r>
              <a:rPr lang="sk-SK" b="1" dirty="0"/>
              <a:t>vytvoriť opravný výkaz </a:t>
            </a:r>
            <a:r>
              <a:rPr lang="sk-SK" dirty="0"/>
              <a:t>iba z výkazu v stave </a:t>
            </a:r>
            <a:r>
              <a:rPr lang="sk-SK" b="1" dirty="0"/>
              <a:t>zamietnutý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Poradie schvaľovania nemenné - vždy sa vyžaduje schválenie ZRIAĎOVATEĽOM pred potvrdením výkazu OBCOU alebo RÚŠS</a:t>
            </a:r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9E422F0C-1375-42FA-BAB0-FC991F9B91EB}"/>
              </a:ext>
            </a:extLst>
          </p:cNvPr>
          <p:cNvSpPr txBox="1"/>
          <p:nvPr/>
        </p:nvSpPr>
        <p:spPr>
          <a:xfrm>
            <a:off x="421560" y="6294293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41059201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24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PODPORA POČAS ZBERU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BlokTextu 30">
            <a:extLst>
              <a:ext uri="{FF2B5EF4-FFF2-40B4-BE49-F238E27FC236}">
                <a16:creationId xmlns:a16="http://schemas.microsoft.com/office/drawing/2014/main" id="{CD45018B-6F3D-B54D-82D2-5D06C35C21CD}"/>
              </a:ext>
            </a:extLst>
          </p:cNvPr>
          <p:cNvSpPr txBox="1"/>
          <p:nvPr/>
        </p:nvSpPr>
        <p:spPr>
          <a:xfrm>
            <a:off x="422164" y="1870682"/>
            <a:ext cx="5494108" cy="37548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b="1" dirty="0"/>
              <a:t>PRE ŠKOLY, ŠKOLSKÉ ZARIADENIA, ZRIAĎOVATEĽOV a OBCE</a:t>
            </a:r>
          </a:p>
          <a:p>
            <a:endParaRPr lang="sk-SK" sz="1600" dirty="0"/>
          </a:p>
          <a:p>
            <a:r>
              <a:rPr lang="sk-SK" sz="1600" dirty="0"/>
              <a:t>Telefonický Helpdesk: 0800 138 033</a:t>
            </a:r>
          </a:p>
          <a:p>
            <a:r>
              <a:rPr lang="sk-SK" sz="1600" dirty="0"/>
              <a:t>Mail: </a:t>
            </a:r>
            <a:r>
              <a:rPr lang="sk-SK" sz="1600" dirty="0">
                <a:hlinkClick r:id="rId3"/>
              </a:rPr>
              <a:t>helpdesk@iedu.sk</a:t>
            </a:r>
            <a:r>
              <a:rPr lang="sk-SK" sz="1600" dirty="0"/>
              <a:t> </a:t>
            </a:r>
          </a:p>
          <a:p>
            <a:endParaRPr lang="sk-SK" sz="1600" dirty="0"/>
          </a:p>
          <a:p>
            <a:r>
              <a:rPr lang="sk-SK" sz="1600" dirty="0"/>
              <a:t>FB Skupina: „Zber údajov RIS“</a:t>
            </a:r>
          </a:p>
          <a:p>
            <a:endParaRPr lang="sk-SK" sz="1600" dirty="0"/>
          </a:p>
          <a:p>
            <a:endParaRPr lang="sk-SK" sz="1600" dirty="0"/>
          </a:p>
          <a:p>
            <a:r>
              <a:rPr lang="sk-SK" sz="1600" dirty="0"/>
              <a:t>Helpdesk a mail budú personálne a časovo posilnené, FB skupina bude mať profesionálneho moderátora.</a:t>
            </a:r>
          </a:p>
          <a:p>
            <a:endParaRPr lang="sk-SK" sz="1600" dirty="0"/>
          </a:p>
          <a:p>
            <a:r>
              <a:rPr lang="sk-SK" sz="1600" b="1" dirty="0"/>
              <a:t>Prosíme posielať požiadavky iba na tieto kontakty, žiadne iné!</a:t>
            </a:r>
            <a:r>
              <a:rPr lang="sk-SK" sz="1600" dirty="0"/>
              <a:t> Požiadavky sa riešia v poradí v akom prišli, je potrebné počkať na odpoveď. 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878C9655-E672-404C-B84B-16E5B116C845}"/>
              </a:ext>
            </a:extLst>
          </p:cNvPr>
          <p:cNvSpPr txBox="1"/>
          <p:nvPr/>
        </p:nvSpPr>
        <p:spPr>
          <a:xfrm>
            <a:off x="6285390" y="1826292"/>
            <a:ext cx="563548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/>
              <a:t>PRI KOMUNIKÁCII UVIESŤ – AJ TELEFÓN AJ E-MAIL</a:t>
            </a:r>
          </a:p>
          <a:p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EDUID kmeňovej školy, alebo pracoviska, ktorého sa problém týka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Meno a priezvisko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Telefónne číslo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E-mail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600" dirty="0"/>
          </a:p>
          <a:p>
            <a:r>
              <a:rPr lang="sk-SK" b="1" dirty="0"/>
              <a:t>METODIKY - </a:t>
            </a:r>
            <a:r>
              <a:rPr lang="sk-SK" sz="1600" b="1" dirty="0">
                <a:hlinkClick r:id="rId4"/>
              </a:rPr>
              <a:t>https://crinfo.iedu.sk/vykazy/MetodickePokyny</a:t>
            </a:r>
            <a:r>
              <a:rPr lang="sk-SK" sz="1600" b="1" dirty="0"/>
              <a:t> </a:t>
            </a:r>
          </a:p>
          <a:p>
            <a:endParaRPr lang="sk-SK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30 aktualizovaných metodík a pribúdajú ďalšie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sz="1600" dirty="0"/>
          </a:p>
          <a:p>
            <a:r>
              <a:rPr lang="sk-SK" b="1" dirty="0"/>
              <a:t>CHATBOT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/>
              <a:t>Na stránke crinfo.iedu.sk pribudne v septembri nový </a:t>
            </a:r>
            <a:r>
              <a:rPr lang="sk-SK" sz="1600" dirty="0" err="1"/>
              <a:t>chatbot</a:t>
            </a:r>
            <a:endParaRPr lang="sk-SK" sz="1600" dirty="0"/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01E27E75-95CC-41CB-B9BF-CCC1549A9BDD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3" name="BlokTextu 22">
            <a:extLst>
              <a:ext uri="{FF2B5EF4-FFF2-40B4-BE49-F238E27FC236}">
                <a16:creationId xmlns:a16="http://schemas.microsoft.com/office/drawing/2014/main" id="{4DF49F2B-AA14-4B29-AA7C-465EE7BDCC30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3300837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25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BlokTextu 27">
            <a:extLst>
              <a:ext uri="{FF2B5EF4-FFF2-40B4-BE49-F238E27FC236}">
                <a16:creationId xmlns:a16="http://schemas.microsoft.com/office/drawing/2014/main" id="{8AC93EAC-5658-F045-855B-F4DA5569DCDD}"/>
              </a:ext>
            </a:extLst>
          </p:cNvPr>
          <p:cNvSpPr txBox="1"/>
          <p:nvPr/>
        </p:nvSpPr>
        <p:spPr>
          <a:xfrm>
            <a:off x="4165510" y="2524456"/>
            <a:ext cx="3860980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k-SK" sz="3200" dirty="0">
                <a:solidFill>
                  <a:srgbClr val="004287"/>
                </a:solidFill>
              </a:rPr>
              <a:t>ĎAKUJEM ZA POZORNOSŤ</a:t>
            </a:r>
          </a:p>
          <a:p>
            <a:pPr algn="ctr"/>
            <a:endParaRPr lang="sk-SK" sz="3200" dirty="0">
              <a:solidFill>
                <a:srgbClr val="004287"/>
              </a:solidFill>
            </a:endParaRPr>
          </a:p>
        </p:txBody>
      </p:sp>
      <p:sp>
        <p:nvSpPr>
          <p:cNvPr id="33" name="BlokTextu 32">
            <a:extLst>
              <a:ext uri="{FF2B5EF4-FFF2-40B4-BE49-F238E27FC236}">
                <a16:creationId xmlns:a16="http://schemas.microsoft.com/office/drawing/2014/main" id="{7892ADDC-E09F-1D45-B354-3402C4CDE508}"/>
              </a:ext>
            </a:extLst>
          </p:cNvPr>
          <p:cNvSpPr txBox="1"/>
          <p:nvPr/>
        </p:nvSpPr>
        <p:spPr>
          <a:xfrm>
            <a:off x="4165510" y="3913492"/>
            <a:ext cx="386098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sk-SK" sz="2000" dirty="0">
                <a:solidFill>
                  <a:srgbClr val="004287"/>
                </a:solidFill>
              </a:rPr>
              <a:t>Prípadné ďalšie otázky na </a:t>
            </a:r>
          </a:p>
          <a:p>
            <a:pPr algn="ctr"/>
            <a:r>
              <a:rPr lang="sk-SK" sz="2000" dirty="0">
                <a:solidFill>
                  <a:srgbClr val="004287"/>
                </a:solidFill>
                <a:hlinkClick r:id="rId3"/>
              </a:rPr>
              <a:t>helpdesk@iedu.sk</a:t>
            </a:r>
            <a:r>
              <a:rPr lang="sk-SK" sz="2000" dirty="0">
                <a:solidFill>
                  <a:srgbClr val="004287"/>
                </a:solidFill>
              </a:rPr>
              <a:t> 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43F0C5E-2CB5-48D2-8D27-A0612E0F6A0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088070" y="1464260"/>
            <a:ext cx="2015860" cy="65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0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>
            <a:extLst>
              <a:ext uri="{FF2B5EF4-FFF2-40B4-BE49-F238E27FC236}">
                <a16:creationId xmlns:a16="http://schemas.microsoft.com/office/drawing/2014/main" id="{6665F6A0-C44E-4754-9242-59938118A43E}"/>
              </a:ext>
            </a:extLst>
          </p:cNvPr>
          <p:cNvGraphicFramePr>
            <a:graphicFrameLocks noGrp="1"/>
          </p:cNvGraphicFramePr>
          <p:nvPr/>
        </p:nvGraphicFramePr>
        <p:xfrm>
          <a:off x="506026" y="1782770"/>
          <a:ext cx="10919538" cy="428879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559934">
                  <a:extLst>
                    <a:ext uri="{9D8B030D-6E8A-4147-A177-3AD203B41FA5}">
                      <a16:colId xmlns:a16="http://schemas.microsoft.com/office/drawing/2014/main" val="678467483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1569308019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1222114916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2348207760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562870932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1258275670"/>
                    </a:ext>
                  </a:extLst>
                </a:gridCol>
                <a:gridCol w="1559934">
                  <a:extLst>
                    <a:ext uri="{9D8B030D-6E8A-4147-A177-3AD203B41FA5}">
                      <a16:colId xmlns:a16="http://schemas.microsoft.com/office/drawing/2014/main" val="3576415106"/>
                    </a:ext>
                  </a:extLst>
                </a:gridCol>
              </a:tblGrid>
              <a:tr h="404923">
                <a:tc>
                  <a:txBody>
                    <a:bodyPr/>
                    <a:lstStyle/>
                    <a:p>
                      <a:r>
                        <a:rPr lang="sk-SK"/>
                        <a:t>PO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ŠT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PIA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8995339"/>
                  </a:ext>
                </a:extLst>
              </a:tr>
              <a:tr h="756584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>
                          <a:solidFill>
                            <a:srgbClr val="C00000"/>
                          </a:solidFill>
                        </a:rPr>
                        <a:t>15.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2050056"/>
                  </a:ext>
                </a:extLst>
              </a:tr>
              <a:tr h="766656">
                <a:tc>
                  <a:txBody>
                    <a:bodyPr/>
                    <a:lstStyle/>
                    <a:p>
                      <a:r>
                        <a:rPr lang="sk-SK"/>
                        <a:t>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>
                          <a:solidFill>
                            <a:srgbClr val="C00000"/>
                          </a:solidFill>
                        </a:rPr>
                        <a:t>22.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557469"/>
                  </a:ext>
                </a:extLst>
              </a:tr>
              <a:tr h="1402722">
                <a:tc>
                  <a:txBody>
                    <a:bodyPr/>
                    <a:lstStyle/>
                    <a:p>
                      <a:r>
                        <a:rPr lang="sk-SK"/>
                        <a:t>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>
                          <a:solidFill>
                            <a:srgbClr val="C00000"/>
                          </a:solidFill>
                        </a:rPr>
                        <a:t>29.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530536"/>
                  </a:ext>
                </a:extLst>
              </a:tr>
              <a:tr h="957905">
                <a:tc>
                  <a:txBody>
                    <a:bodyPr/>
                    <a:lstStyle/>
                    <a:p>
                      <a:r>
                        <a:rPr lang="sk-SK"/>
                        <a:t>30.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rgbClr val="C00000"/>
                          </a:solidFill>
                        </a:rPr>
                        <a:t>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715550"/>
                  </a:ext>
                </a:extLst>
              </a:tr>
            </a:tbl>
          </a:graphicData>
        </a:graphic>
      </p:graphicFrame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3</a:t>
            </a:fld>
            <a:endParaRPr lang="cs-CZ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2450236" y="1133026"/>
            <a:ext cx="7967213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ZBER24 – ČASOVÝ PLÁN PRE ZBER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E93FA46A-D670-40B9-9288-FDE0EB4AAA5F}"/>
              </a:ext>
            </a:extLst>
          </p:cNvPr>
          <p:cNvSpPr txBox="1"/>
          <p:nvPr/>
        </p:nvSpPr>
        <p:spPr>
          <a:xfrm>
            <a:off x="9137812" y="2530136"/>
            <a:ext cx="2287753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err="1"/>
              <a:t>ŠaŠZ</a:t>
            </a:r>
            <a:r>
              <a:rPr lang="sk-SK"/>
              <a:t> zasielanie údajov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E775AAAA-250C-40E0-94BA-9EF1685B21E8}"/>
              </a:ext>
            </a:extLst>
          </p:cNvPr>
          <p:cNvSpPr txBox="1"/>
          <p:nvPr/>
        </p:nvSpPr>
        <p:spPr>
          <a:xfrm>
            <a:off x="506026" y="3330442"/>
            <a:ext cx="10919538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err="1"/>
              <a:t>ŠaŠZ</a:t>
            </a:r>
            <a:r>
              <a:rPr lang="sk-SK"/>
              <a:t> zasielanie údajov				              			        </a:t>
            </a:r>
            <a:r>
              <a:rPr lang="sk-SK" err="1"/>
              <a:t>ŠaŠZ</a:t>
            </a:r>
            <a:r>
              <a:rPr lang="sk-SK"/>
              <a:t> zasielanie údajov</a:t>
            </a: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C9B71053-4E74-4889-8169-E153038ACCBF}"/>
              </a:ext>
            </a:extLst>
          </p:cNvPr>
          <p:cNvSpPr txBox="1"/>
          <p:nvPr/>
        </p:nvSpPr>
        <p:spPr>
          <a:xfrm>
            <a:off x="506027" y="4377408"/>
            <a:ext cx="10916709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600"/>
              <a:t>Zriaďovateľ / obec konsolidácia, kontrola údajov, opravy, schvaľovanie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BB3FC8C2-EBA5-4DCF-95D7-ADF75BF22AC5}"/>
              </a:ext>
            </a:extLst>
          </p:cNvPr>
          <p:cNvSpPr txBox="1"/>
          <p:nvPr/>
        </p:nvSpPr>
        <p:spPr>
          <a:xfrm>
            <a:off x="506027" y="5499112"/>
            <a:ext cx="10919349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/>
              <a:t>RUŠS konsolidácia, kontrola údajov, opravy, schvaľovanie</a:t>
            </a:r>
          </a:p>
        </p:txBody>
      </p:sp>
      <p:sp>
        <p:nvSpPr>
          <p:cNvPr id="24" name="BlokTextu 23">
            <a:extLst>
              <a:ext uri="{FF2B5EF4-FFF2-40B4-BE49-F238E27FC236}">
                <a16:creationId xmlns:a16="http://schemas.microsoft.com/office/drawing/2014/main" id="{A2653F88-8172-4A45-BFF5-0963ED0253AC}"/>
              </a:ext>
            </a:extLst>
          </p:cNvPr>
          <p:cNvSpPr txBox="1"/>
          <p:nvPr/>
        </p:nvSpPr>
        <p:spPr>
          <a:xfrm>
            <a:off x="506026" y="4701829"/>
            <a:ext cx="10919538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600"/>
              <a:t>RUŠS konsolidácia, kontrola údajov, opravy, schvaľovanie</a:t>
            </a:r>
          </a:p>
        </p:txBody>
      </p:sp>
      <p:sp>
        <p:nvSpPr>
          <p:cNvPr id="26" name="BlokTextu 25">
            <a:extLst>
              <a:ext uri="{FF2B5EF4-FFF2-40B4-BE49-F238E27FC236}">
                <a16:creationId xmlns:a16="http://schemas.microsoft.com/office/drawing/2014/main" id="{435DD638-B6CF-4A44-87E9-6C7C5DC61B5F}"/>
              </a:ext>
            </a:extLst>
          </p:cNvPr>
          <p:cNvSpPr txBox="1"/>
          <p:nvPr/>
        </p:nvSpPr>
        <p:spPr>
          <a:xfrm>
            <a:off x="506026" y="4015124"/>
            <a:ext cx="10916709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k-SK" sz="1600" err="1"/>
              <a:t>ŠaŠZ</a:t>
            </a:r>
            <a:r>
              <a:rPr lang="sk-SK" sz="1600"/>
              <a:t> opravy údajov                                                                                                                                                             </a:t>
            </a:r>
            <a:r>
              <a:rPr lang="sk-SK"/>
              <a:t> </a:t>
            </a:r>
            <a:r>
              <a:rPr lang="sk-SK" err="1"/>
              <a:t>ŠaŠZ</a:t>
            </a:r>
            <a:r>
              <a:rPr lang="sk-SK"/>
              <a:t>  opravy údajov</a:t>
            </a:r>
            <a:endParaRPr lang="sk-SK">
              <a:cs typeface="Calibri"/>
            </a:endParaRPr>
          </a:p>
        </p:txBody>
      </p:sp>
      <p:pic>
        <p:nvPicPr>
          <p:cNvPr id="23" name="Obrázok 22">
            <a:extLst>
              <a:ext uri="{FF2B5EF4-FFF2-40B4-BE49-F238E27FC236}">
                <a16:creationId xmlns:a16="http://schemas.microsoft.com/office/drawing/2014/main" id="{38FCB90E-8449-491A-90AA-3B957B5F5EB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8" name="BlokTextu 27">
            <a:extLst>
              <a:ext uri="{FF2B5EF4-FFF2-40B4-BE49-F238E27FC236}">
                <a16:creationId xmlns:a16="http://schemas.microsoft.com/office/drawing/2014/main" id="{7E4DC211-225D-4B4E-9CFC-EA1DDDB15152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152600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PRIPRAVTE SI VOPRED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8239" y="1722476"/>
            <a:ext cx="11351333" cy="42934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Odporúčame zabezpečiť nasledovné kroky ešte pred začiatkom zberu, ideálne pred 6.9. 2024</a:t>
            </a:r>
          </a:p>
          <a:p>
            <a:endParaRPr lang="sk-SK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Ukončili ste štúdium všetkým žiakom, ktorí už nebudú navštevovať vašu školu po 1.9.2024 a zaslali ste ukončenia v aktualizačnej dávke do RIS.</a:t>
            </a:r>
          </a:p>
          <a:p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Skontrolujte správnosť kontaktnej e-mailovej adresy v „Údajoch </a:t>
            </a:r>
            <a:r>
              <a:rPr lang="sk-SK" dirty="0" err="1"/>
              <a:t>ŠaŠZ</a:t>
            </a:r>
            <a:r>
              <a:rPr lang="sk-SK" dirty="0"/>
              <a:t>“. Táto bude slúžiť na obnovenie prípadne zabudnutého hesla a na zasielanie dôležitých informácií.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Ak sa zmenil riaditeľ a nezasielali ste kópiu menovacieho dekrétu na RUŠS, je potrebné tak urobiť okamžite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Udržujte aktuálnu verziu Vášho školského informačného systému (tesne pred zberom sa môže meniť aj každý deň)</a:t>
            </a:r>
          </a:p>
          <a:p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Skontrolujte, že všetci cudzinci (a hlavne deti a žiaci z Ukrajiny) majú zadané rodné číslo. V prípade detí a žiakov z Českej republiky, že majú zadané slovenské rodné číslo, nie české (slovenské väčšinou začína 9 za lomka v prípade cudzincov (tvar: XXXXXX/9YYY). V prípade problémov kontaktujte </a:t>
            </a:r>
            <a:r>
              <a:rPr lang="sk-SK" dirty="0" err="1">
                <a:hlinkClick r:id="rId3"/>
              </a:rPr>
              <a:t>aktualizacia_ris</a:t>
            </a:r>
            <a:r>
              <a:rPr lang="en-US" dirty="0">
                <a:hlinkClick r:id="rId3"/>
              </a:rPr>
              <a:t>@</a:t>
            </a:r>
            <a:r>
              <a:rPr lang="sk-SK" dirty="0">
                <a:hlinkClick r:id="rId3"/>
              </a:rPr>
              <a:t>minedu.sk</a:t>
            </a:r>
            <a:endParaRPr lang="sk-SK" dirty="0"/>
          </a:p>
          <a:p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 err="1"/>
              <a:t>Neplnoorganizované</a:t>
            </a:r>
            <a:r>
              <a:rPr lang="sk-SK" dirty="0"/>
              <a:t> ZŠ, ktoré otvárajú aj piaty ročník, nahláste zmenu na RÚŠS</a:t>
            </a:r>
          </a:p>
          <a:p>
            <a:endParaRPr lang="sk-SK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dirty="0"/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621804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5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206898" y="1200267"/>
            <a:ext cx="5772369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ZMENA HESIEL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8239" y="1722476"/>
            <a:ext cx="11351333" cy="30623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Z dôvodu zabezpečenia kybernetickej bezpečnosti musia byť heslá zmenené ešte pred zberom. Očakávaný termín resetu hesiel je 09.09.2024!</a:t>
            </a:r>
          </a:p>
          <a:p>
            <a:endParaRPr lang="sk-SK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Heslá si po novom bude spravovať každá škola a školské zariadenie. V prípade zabudnutia, bude reset hesiel podobný ako v internetových aplikáciách, cez kontaktný e-mail. </a:t>
            </a:r>
          </a:p>
          <a:p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Bude zverejnený návod ako si zmeniť heslo.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Systém Vás na zmenu hesla vyzve sám. Bez zmeny hesla nebude možné zaslať aktualizačnú dávku.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sz="5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sk-SK" dirty="0"/>
              <a:t>Heslá zriaďovateľov a obcí ostávajú nateraz nezmenené (neposielajú dávky do ŠIS).</a:t>
            </a:r>
          </a:p>
          <a:p>
            <a:endParaRPr lang="sk-SK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sk-SK" dirty="0"/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211762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6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54325" y="1200267"/>
            <a:ext cx="5960296" cy="430887"/>
          </a:xfrm>
          <a:prstGeom prst="rect">
            <a:avLst/>
          </a:prstGeom>
          <a:solidFill>
            <a:srgbClr val="C3112B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ZMENY V ZASIELANÝCH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úDAJOCH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ŠKôL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BlokTextu 19">
            <a:extLst>
              <a:ext uri="{FF2B5EF4-FFF2-40B4-BE49-F238E27FC236}">
                <a16:creationId xmlns:a16="http://schemas.microsoft.com/office/drawing/2014/main" id="{49A25893-68C6-6A4A-AB25-2796E38A2F49}"/>
              </a:ext>
            </a:extLst>
          </p:cNvPr>
          <p:cNvSpPr txBox="1"/>
          <p:nvPr/>
        </p:nvSpPr>
        <p:spPr>
          <a:xfrm>
            <a:off x="6275390" y="2015898"/>
            <a:ext cx="5508624" cy="252376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>
                <a:srgbClr val="004287"/>
              </a:buClr>
            </a:pPr>
            <a:r>
              <a:rPr lang="sk-SK" sz="2000" b="1" dirty="0"/>
              <a:t>Atribúty ďalej nezbierané</a:t>
            </a:r>
          </a:p>
          <a:p>
            <a:pPr>
              <a:buClr>
                <a:srgbClr val="004287"/>
              </a:buClr>
            </a:pPr>
            <a:endParaRPr lang="sk-SK" b="1" dirty="0"/>
          </a:p>
          <a:p>
            <a:pPr marL="285750" indent="-285750">
              <a:buClr>
                <a:srgbClr val="004287"/>
              </a:buClr>
              <a:buFont typeface="Arial" panose="020B0604020202020204" pitchFamily="34" charset="0"/>
              <a:buChar char="•"/>
            </a:pPr>
            <a:r>
              <a:rPr lang="sk-SK" dirty="0"/>
              <a:t>Odbor nad rozsah potrieb trhu práce</a:t>
            </a:r>
          </a:p>
          <a:p>
            <a:pPr marL="285750" indent="-285750">
              <a:buClr>
                <a:srgbClr val="004287"/>
              </a:buClr>
              <a:buFont typeface="Arial" panose="020B0604020202020204" pitchFamily="34" charset="0"/>
              <a:buChar char="•"/>
            </a:pPr>
            <a:r>
              <a:rPr lang="sk-SK" dirty="0"/>
              <a:t>Žiadúci odbor pre trh práce</a:t>
            </a:r>
          </a:p>
          <a:p>
            <a:pPr marL="285750" indent="-285750">
              <a:buClr>
                <a:srgbClr val="004287"/>
              </a:buClr>
              <a:buFont typeface="Arial" panose="020B0604020202020204" pitchFamily="34" charset="0"/>
              <a:buChar char="•"/>
            </a:pPr>
            <a:r>
              <a:rPr lang="sk-SK" dirty="0"/>
              <a:t>Druh odídenca (okrem žiadateľov o azyl)</a:t>
            </a:r>
          </a:p>
          <a:p>
            <a:pPr marL="285750" indent="-285750">
              <a:buClr>
                <a:srgbClr val="004287"/>
              </a:buClr>
              <a:buFont typeface="Arial" panose="020B0604020202020204" pitchFamily="34" charset="0"/>
              <a:buChar char="•"/>
            </a:pPr>
            <a:endParaRPr lang="sk-SK" dirty="0"/>
          </a:p>
          <a:p>
            <a:pPr>
              <a:buClr>
                <a:srgbClr val="004287"/>
              </a:buClr>
            </a:pPr>
            <a:r>
              <a:rPr lang="sk-SK" dirty="0"/>
              <a:t>Bude potvrdené</a:t>
            </a:r>
          </a:p>
          <a:p>
            <a:pPr marL="285750" indent="-285750">
              <a:buClr>
                <a:srgbClr val="004287"/>
              </a:buClr>
              <a:buFont typeface="Arial" panose="020B0604020202020204" pitchFamily="34" charset="0"/>
              <a:buChar char="•"/>
            </a:pPr>
            <a:r>
              <a:rPr lang="sk-SK" dirty="0"/>
              <a:t>Hmotná núdza (údaj bude zasielať Ministerstvo práce, sociálnych vecí a rodiny)</a:t>
            </a:r>
          </a:p>
        </p:txBody>
      </p:sp>
      <p:sp>
        <p:nvSpPr>
          <p:cNvPr id="22" name="BlokTextu 21">
            <a:extLst>
              <a:ext uri="{FF2B5EF4-FFF2-40B4-BE49-F238E27FC236}">
                <a16:creationId xmlns:a16="http://schemas.microsoft.com/office/drawing/2014/main" id="{768B6B13-73A8-0948-A64B-65A72D1DF0A4}"/>
              </a:ext>
            </a:extLst>
          </p:cNvPr>
          <p:cNvSpPr txBox="1"/>
          <p:nvPr/>
        </p:nvSpPr>
        <p:spPr>
          <a:xfrm>
            <a:off x="432678" y="2015898"/>
            <a:ext cx="5483933" cy="196977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buClr>
                <a:srgbClr val="004287"/>
              </a:buClr>
              <a:buSzPct val="85000"/>
            </a:pPr>
            <a:r>
              <a:rPr lang="sk-SK" sz="2000" b="1" dirty="0" err="1"/>
              <a:t>Novozbierané</a:t>
            </a:r>
            <a:r>
              <a:rPr lang="sk-SK" sz="2000" b="1" dirty="0"/>
              <a:t> atribúty</a:t>
            </a:r>
          </a:p>
          <a:p>
            <a:pPr>
              <a:buClr>
                <a:srgbClr val="004287"/>
              </a:buClr>
              <a:buSzPct val="85000"/>
            </a:pPr>
            <a:endParaRPr lang="sk-SK" b="1" dirty="0"/>
          </a:p>
          <a:p>
            <a:pPr marL="342900" indent="-342900">
              <a:buClr>
                <a:srgbClr val="004287"/>
              </a:buClr>
              <a:buSzPct val="85000"/>
              <a:buFont typeface="+mj-lt"/>
              <a:buAutoNum type="alphaLcParenR"/>
            </a:pPr>
            <a:r>
              <a:rPr lang="sk-SK" dirty="0"/>
              <a:t>Počet započítaných hodín za výkon špecializovaných činností školského digitálneho koordinátora  </a:t>
            </a:r>
          </a:p>
          <a:p>
            <a:pPr marL="342900" indent="-342900">
              <a:buClr>
                <a:srgbClr val="004287"/>
              </a:buClr>
              <a:buSzPct val="85000"/>
              <a:buFont typeface="+mj-lt"/>
              <a:buAutoNum type="alphaLcParenR"/>
            </a:pPr>
            <a:r>
              <a:rPr lang="sk-SK" dirty="0"/>
              <a:t>Zníženie základného úväzku za výkon supervízora</a:t>
            </a:r>
          </a:p>
          <a:p>
            <a:pPr marL="342900" indent="-342900">
              <a:buClr>
                <a:srgbClr val="004287"/>
              </a:buClr>
              <a:buSzPct val="85000"/>
              <a:buFont typeface="+mj-lt"/>
              <a:buAutoNum type="alphaLcParenR"/>
            </a:pPr>
            <a:r>
              <a:rPr lang="sk-SK" dirty="0"/>
              <a:t>Zdroj financovania pedagogických a odborných zamestnancov (v ŠIS už zobrazované aj v minulosti)</a:t>
            </a:r>
          </a:p>
        </p:txBody>
      </p:sp>
      <p:pic>
        <p:nvPicPr>
          <p:cNvPr id="25" name="Obrázok 24">
            <a:extLst>
              <a:ext uri="{FF2B5EF4-FFF2-40B4-BE49-F238E27FC236}">
                <a16:creationId xmlns:a16="http://schemas.microsoft.com/office/drawing/2014/main" id="{390D549F-3EAF-48EB-AE4C-8BF5D0A952C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6" name="BlokTextu 25">
            <a:extLst>
              <a:ext uri="{FF2B5EF4-FFF2-40B4-BE49-F238E27FC236}">
                <a16:creationId xmlns:a16="http://schemas.microsoft.com/office/drawing/2014/main" id="{0868EC16-11B1-47EB-A7E2-F8C70FA5C9EA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1437557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7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2772229" y="1200267"/>
            <a:ext cx="7141028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KAR. POZÍCIE – Šk.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Dig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sk-SK" sz="2800" b="1" cap="all" dirty="0" err="1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Koord</a:t>
            </a:r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., SUPERVÍZOR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34470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600" b="1" dirty="0"/>
              <a:t>Mení sa spôsob zadávania základného úväzku pre školského digitálneho koordinátora a supervízora. Bude sa osobitne zadávať základný úväzok – úplný a osobitne počet hodín o koľko sa základný úväzok znižuje.</a:t>
            </a:r>
          </a:p>
          <a:p>
            <a:r>
              <a:rPr lang="sk-SK" sz="1600" dirty="0"/>
              <a:t>POZOR! Netýka sa pedagogických zamestnancov v podkategórii školský digitálny koordinátor. </a:t>
            </a:r>
            <a:r>
              <a:rPr lang="sk-SK" sz="1600" b="1" dirty="0"/>
              <a:t> </a:t>
            </a:r>
            <a:endParaRPr lang="sk-SK" sz="1600" b="1" cap="all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sk-SK" sz="1600" dirty="0"/>
          </a:p>
          <a:p>
            <a:r>
              <a:rPr lang="sk-SK" sz="1600" dirty="0"/>
              <a:t>Do položky základný úväzok uvediete hodnotu úväzku pedagogického zamestnanca určený Nariadením vlády č. 201/2019 Z. z. Na rozdiel od minulého roku, neznižujete o počet hodín výkonu práce </a:t>
            </a:r>
            <a:r>
              <a:rPr lang="sk-SK" sz="1600" dirty="0" err="1"/>
              <a:t>kariérovej</a:t>
            </a:r>
            <a:r>
              <a:rPr lang="sk-SK" sz="1600" dirty="0"/>
              <a:t> pozície supervízora, alebo školského digitálneho koordinátora.</a:t>
            </a:r>
          </a:p>
          <a:p>
            <a:endParaRPr lang="sk-SK" sz="1600" dirty="0"/>
          </a:p>
          <a:p>
            <a:r>
              <a:rPr lang="sk-SK" sz="1600" dirty="0"/>
              <a:t>Do novej položky Zníženie základného úväzku za výkon supervízora vpíšete hodnotu o koľko hodín sa znižuje základný úväzok zamestnanca za výkon práce supervízora. Základný </a:t>
            </a:r>
            <a:r>
              <a:rPr lang="sk-SK" sz="1600"/>
              <a:t>úväzok je </a:t>
            </a:r>
            <a:r>
              <a:rPr lang="sk-SK" sz="1600" dirty="0"/>
              <a:t>m</a:t>
            </a:r>
            <a:r>
              <a:rPr lang="sk-SK" sz="1600"/>
              <a:t>ožné </a:t>
            </a:r>
            <a:r>
              <a:rPr lang="sk-SK" sz="1600" dirty="0"/>
              <a:t>znížiť najviac o 5 hodín. Finančné prostriedky budú poskytnuté pre tých supervízorov, ktorým sa reálne zníži vyučovacia povinnosť o 3 – 5 hodín a údaj bude zaznačený v zbere údajov k 15. 9. 2024 v RIS. </a:t>
            </a:r>
            <a:r>
              <a:rPr lang="sk-SK" sz="1600" dirty="0">
                <a:hlinkClick r:id="rId3"/>
              </a:rPr>
              <a:t>https://www.minedu.sk/karierova-pozicia-supervizor/</a:t>
            </a:r>
            <a:r>
              <a:rPr lang="sk-SK" sz="1600" dirty="0"/>
              <a:t> </a:t>
            </a:r>
          </a:p>
          <a:p>
            <a:endParaRPr lang="sk-SK" sz="1600" dirty="0"/>
          </a:p>
          <a:p>
            <a:r>
              <a:rPr lang="sk-SK" sz="1600" dirty="0"/>
              <a:t>Do novej položky Počet započítaných hodín za výkon špecializovaných činností školského digitálneho koordinátora vpíšete hodnotu o koľko hodín sa znižuje (započítava) základný úväzok školského digitálneho koordinátora. Povolené hodnoty sú 1 až 12 hodín. </a:t>
            </a:r>
            <a:endParaRPr lang="sk-SK" sz="1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1770204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8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Zdroj financovania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369331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Pre všetkých pedagogických a odborných zamestnancov sa zadáva nová položka „Zdroj financovania“</a:t>
            </a:r>
            <a:r>
              <a:rPr lang="sk-SK" sz="2000" dirty="0"/>
              <a:t> (bola dostupná v školských informačných systémoch aj doteraz).</a:t>
            </a:r>
          </a:p>
          <a:p>
            <a:endParaRPr lang="sk-SK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Povolené hodnoty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553/2003 - Zákon o odmeňovaní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Zákonník práce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EŠIF z 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Ostatné prostriedky EÚ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Mimorozpočtové zdroje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k-SK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POO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k-SK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sk-SK" dirty="0"/>
              <a:t>Vo výkazoch MSZAM a SZAM sa budú započítavať len pedagogickí zamestnanci, ktorí majú zdroj financovania = “553/2003 - Zákon o odmeňovaní” alebo “Zákonník práce”.</a:t>
            </a: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4252858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Skupina 12">
            <a:extLst>
              <a:ext uri="{FF2B5EF4-FFF2-40B4-BE49-F238E27FC236}">
                <a16:creationId xmlns:a16="http://schemas.microsoft.com/office/drawing/2014/main" id="{FA29E216-447B-1D47-8E7B-34E659E3C413}"/>
              </a:ext>
            </a:extLst>
          </p:cNvPr>
          <p:cNvGrpSpPr/>
          <p:nvPr/>
        </p:nvGrpSpPr>
        <p:grpSpPr>
          <a:xfrm rot="10800000">
            <a:off x="0" y="6133012"/>
            <a:ext cx="12192000" cy="45719"/>
            <a:chOff x="-2" y="6202082"/>
            <a:chExt cx="8826754" cy="0"/>
          </a:xfrm>
        </p:grpSpPr>
        <p:cxnSp>
          <p:nvCxnSpPr>
            <p:cNvPr id="6" name="Rovná spojnica 5"/>
            <p:cNvCxnSpPr>
              <a:cxnSpLocks/>
            </p:cNvCxnSpPr>
            <p:nvPr/>
          </p:nvCxnSpPr>
          <p:spPr>
            <a:xfrm>
              <a:off x="-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2E9041D1-5FD7-6948-BEF3-B6639876AEDE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ovná spojnica 5">
              <a:extLst>
                <a:ext uri="{FF2B5EF4-FFF2-40B4-BE49-F238E27FC236}">
                  <a16:creationId xmlns:a16="http://schemas.microsoft.com/office/drawing/2014/main" id="{607E085E-8DDB-7B4F-8DDB-579D324AE7E7}"/>
                </a:ext>
              </a:extLst>
            </p:cNvPr>
            <p:cNvCxnSpPr>
              <a:cxnSpLocks/>
            </p:cNvCxnSpPr>
            <p:nvPr/>
          </p:nvCxnSpPr>
          <p:spPr>
            <a:xfrm>
              <a:off x="5875208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Skupina 15">
            <a:extLst>
              <a:ext uri="{FF2B5EF4-FFF2-40B4-BE49-F238E27FC236}">
                <a16:creationId xmlns:a16="http://schemas.microsoft.com/office/drawing/2014/main" id="{3E31A2D2-D409-8342-ACBB-1DBC549798FB}"/>
              </a:ext>
            </a:extLst>
          </p:cNvPr>
          <p:cNvGrpSpPr/>
          <p:nvPr/>
        </p:nvGrpSpPr>
        <p:grpSpPr>
          <a:xfrm rot="10800000">
            <a:off x="-11016" y="796834"/>
            <a:ext cx="12216078" cy="0"/>
            <a:chOff x="-26905" y="6202082"/>
            <a:chExt cx="8848925" cy="0"/>
          </a:xfrm>
        </p:grpSpPr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643A3B60-B5EF-B047-BA1D-86183268F1BB}"/>
                </a:ext>
              </a:extLst>
            </p:cNvPr>
            <p:cNvCxnSpPr>
              <a:cxnSpLocks/>
            </p:cNvCxnSpPr>
            <p:nvPr/>
          </p:nvCxnSpPr>
          <p:spPr>
            <a:xfrm>
              <a:off x="5875772" y="6202082"/>
              <a:ext cx="2946248" cy="0"/>
            </a:xfrm>
            <a:prstGeom prst="line">
              <a:avLst/>
            </a:prstGeom>
            <a:ln w="381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5">
              <a:extLst>
                <a:ext uri="{FF2B5EF4-FFF2-40B4-BE49-F238E27FC236}">
                  <a16:creationId xmlns:a16="http://schemas.microsoft.com/office/drawing/2014/main" id="{A61BC504-3589-FE4B-874E-BF4AB1DA0781}"/>
                </a:ext>
              </a:extLst>
            </p:cNvPr>
            <p:cNvCxnSpPr>
              <a:cxnSpLocks/>
            </p:cNvCxnSpPr>
            <p:nvPr/>
          </p:nvCxnSpPr>
          <p:spPr>
            <a:xfrm>
              <a:off x="2924639" y="6202082"/>
              <a:ext cx="2951544" cy="0"/>
            </a:xfrm>
            <a:prstGeom prst="line">
              <a:avLst/>
            </a:prstGeom>
            <a:ln w="38100">
              <a:solidFill>
                <a:schemeClr val="accent5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ovná spojnica 5">
              <a:extLst>
                <a:ext uri="{FF2B5EF4-FFF2-40B4-BE49-F238E27FC236}">
                  <a16:creationId xmlns:a16="http://schemas.microsoft.com/office/drawing/2014/main" id="{79608D88-3157-1C4E-BFBA-60AA74EEB7E9}"/>
                </a:ext>
              </a:extLst>
            </p:cNvPr>
            <p:cNvCxnSpPr>
              <a:cxnSpLocks/>
            </p:cNvCxnSpPr>
            <p:nvPr/>
          </p:nvCxnSpPr>
          <p:spPr>
            <a:xfrm>
              <a:off x="-26905" y="6202082"/>
              <a:ext cx="2951544" cy="0"/>
            </a:xfrm>
            <a:prstGeom prst="line">
              <a:avLst/>
            </a:prstGeom>
            <a:ln w="38100">
              <a:solidFill>
                <a:srgbClr val="C3112B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Zástupný objekt pre číslo snímky 13">
            <a:extLst>
              <a:ext uri="{FF2B5EF4-FFF2-40B4-BE49-F238E27FC236}">
                <a16:creationId xmlns:a16="http://schemas.microsoft.com/office/drawing/2014/main" id="{FBBEE558-EC40-3E42-8440-D3026F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77670" y="6356350"/>
            <a:ext cx="2743200" cy="365125"/>
          </a:xfrm>
        </p:spPr>
        <p:txBody>
          <a:bodyPr/>
          <a:lstStyle/>
          <a:p>
            <a:fld id="{462F3CC8-5668-479F-9959-A1034D950817}" type="slidenum">
              <a:rPr lang="cs-CZ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</a:t>
            </a:fld>
            <a:endParaRPr lang="cs-CZ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BlokTextu 31">
            <a:extLst>
              <a:ext uri="{FF2B5EF4-FFF2-40B4-BE49-F238E27FC236}">
                <a16:creationId xmlns:a16="http://schemas.microsoft.com/office/drawing/2014/main" id="{B4149BC9-EC09-5045-AB41-F9B77560E5BC}"/>
              </a:ext>
            </a:extLst>
          </p:cNvPr>
          <p:cNvSpPr txBox="1"/>
          <p:nvPr/>
        </p:nvSpPr>
        <p:spPr>
          <a:xfrm>
            <a:off x="-18894" y="642944"/>
            <a:ext cx="3173219" cy="30777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432000" tIns="0" rIns="0" bIns="0" rtlCol="0">
            <a:spAutoFit/>
          </a:bodyPr>
          <a:lstStyle/>
          <a:p>
            <a:r>
              <a:rPr lang="sk-SK" sz="2000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ZBER 2024</a:t>
            </a:r>
            <a:endParaRPr lang="sk-SK" sz="2000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BlokTextu 35">
            <a:extLst>
              <a:ext uri="{FF2B5EF4-FFF2-40B4-BE49-F238E27FC236}">
                <a16:creationId xmlns:a16="http://schemas.microsoft.com/office/drawing/2014/main" id="{FA59DB39-EA52-E64A-90DB-519F98DDB1B1}"/>
              </a:ext>
            </a:extLst>
          </p:cNvPr>
          <p:cNvSpPr txBox="1"/>
          <p:nvPr/>
        </p:nvSpPr>
        <p:spPr>
          <a:xfrm>
            <a:off x="3189504" y="1200267"/>
            <a:ext cx="6171767" cy="430887"/>
          </a:xfrm>
          <a:prstGeom prst="rect">
            <a:avLst/>
          </a:prstGeom>
          <a:solidFill>
            <a:srgbClr val="004287"/>
          </a:solidFill>
        </p:spPr>
        <p:txBody>
          <a:bodyPr wrap="square" lIns="72000" tIns="0" rIns="72000" bIns="0" rtlCol="0">
            <a:spAutoFit/>
          </a:bodyPr>
          <a:lstStyle/>
          <a:p>
            <a:pPr algn="ctr"/>
            <a:r>
              <a:rPr lang="sk-SK" sz="2800" b="1" cap="all" dirty="0">
                <a:solidFill>
                  <a:schemeClr val="bg1"/>
                </a:solidFill>
                <a:effectLst>
                  <a:outerShdw blurRad="50800" dist="50800" dir="5400000" sx="1000" sy="1000" algn="ctr" rotWithShape="0">
                    <a:srgbClr val="000000">
                      <a:alpha val="43137"/>
                    </a:srgbClr>
                  </a:outerShdw>
                </a:effectLst>
              </a:rPr>
              <a:t>DŽP z Ukrajiny</a:t>
            </a:r>
            <a:endParaRPr lang="sk-SK" sz="2800" b="1" dirty="0">
              <a:solidFill>
                <a:schemeClr val="bg1"/>
              </a:solidFill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BlokTextu 20">
            <a:extLst>
              <a:ext uri="{FF2B5EF4-FFF2-40B4-BE49-F238E27FC236}">
                <a16:creationId xmlns:a16="http://schemas.microsoft.com/office/drawing/2014/main" id="{A289CD4E-52B5-AA4B-B49D-57C1558EF0AE}"/>
              </a:ext>
            </a:extLst>
          </p:cNvPr>
          <p:cNvSpPr txBox="1"/>
          <p:nvPr/>
        </p:nvSpPr>
        <p:spPr>
          <a:xfrm>
            <a:off x="432680" y="2034586"/>
            <a:ext cx="11351333" cy="40010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2000" b="1" dirty="0"/>
              <a:t>Mení sa spôsob zaraďovania DŽP z Ukrajiny na základe typu pobytu v Registri fyzických osôb. Spôsob financovania odídencov z Ukrajiny sa nemení. Spresňuje sa rozlišovanie odídencov a DŽP z Ukrajiny, ktorí sú vzdelávaní (a financovaní) ako zahraniční DŽP.</a:t>
            </a:r>
          </a:p>
          <a:p>
            <a:endParaRPr lang="sk-SK" sz="2000" b="1" dirty="0"/>
          </a:p>
          <a:p>
            <a:r>
              <a:rPr lang="sk-SK" dirty="0"/>
              <a:t>Nová definícia odídencov: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osoba je stotožnená s RFO (referenčným registrom osôb)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má evidovanú štátnu príslušnosť v RFO = Ukrajina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sk-SK" dirty="0"/>
              <a:t>má evidovaný platný tolerovaný pobyt v RFO po 24.02.2022 (vrátane)</a:t>
            </a:r>
          </a:p>
          <a:p>
            <a:endParaRPr lang="sk-SK" dirty="0"/>
          </a:p>
          <a:p>
            <a:r>
              <a:rPr lang="sk-SK" dirty="0"/>
              <a:t>Školy, ktorých DŽP z Ukrajiny boli nestotožnení s RFO boli v priebehu júla 2024 vyzvané na opravu údajov. Prosíme uskutočnite ju. </a:t>
            </a:r>
          </a:p>
          <a:p>
            <a:endParaRPr lang="sk-SK" dirty="0"/>
          </a:p>
          <a:p>
            <a:r>
              <a:rPr lang="sk-SK" dirty="0"/>
              <a:t>DŽP s tolerovaným pobytom – odídenci, financovaní mesačne</a:t>
            </a:r>
          </a:p>
          <a:p>
            <a:r>
              <a:rPr lang="sk-SK" dirty="0"/>
              <a:t>DŽP s prechodným alebo trvalým pobytom – normatív / podielové dane</a:t>
            </a:r>
          </a:p>
        </p:txBody>
      </p:sp>
      <p:pic>
        <p:nvPicPr>
          <p:cNvPr id="22" name="Obrázok 21">
            <a:extLst>
              <a:ext uri="{FF2B5EF4-FFF2-40B4-BE49-F238E27FC236}">
                <a16:creationId xmlns:a16="http://schemas.microsoft.com/office/drawing/2014/main" id="{344CBF06-EC3C-4F09-968E-4D60DD2B7C5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31" b="29491"/>
          <a:stretch/>
        </p:blipFill>
        <p:spPr>
          <a:xfrm>
            <a:off x="5267458" y="70825"/>
            <a:ext cx="2015860" cy="656045"/>
          </a:xfrm>
          <a:prstGeom prst="rect">
            <a:avLst/>
          </a:prstGeom>
        </p:spPr>
      </p:pic>
      <p:sp>
        <p:nvSpPr>
          <p:cNvPr id="25" name="BlokTextu 24">
            <a:extLst>
              <a:ext uri="{FF2B5EF4-FFF2-40B4-BE49-F238E27FC236}">
                <a16:creationId xmlns:a16="http://schemas.microsoft.com/office/drawing/2014/main" id="{7E6BA17C-97F8-4F67-99A9-B9B4EEE15C71}"/>
              </a:ext>
            </a:extLst>
          </p:cNvPr>
          <p:cNvSpPr txBox="1"/>
          <p:nvPr/>
        </p:nvSpPr>
        <p:spPr>
          <a:xfrm>
            <a:off x="421560" y="6285904"/>
            <a:ext cx="420157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Zber údajov pre financovanie 2024</a:t>
            </a:r>
          </a:p>
          <a:p>
            <a:r>
              <a:rPr lang="sk-SK" sz="1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12.08.2024</a:t>
            </a:r>
          </a:p>
        </p:txBody>
      </p:sp>
    </p:spTree>
    <p:extLst>
      <p:ext uri="{BB962C8B-B14F-4D97-AF65-F5344CB8AC3E}">
        <p14:creationId xmlns:p14="http://schemas.microsoft.com/office/powerpoint/2010/main" val="2899133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779880FEB09DE489A2317F97C6F307E" ma:contentTypeVersion="15" ma:contentTypeDescription="Umožňuje vytvoriť nový dokument." ma:contentTypeScope="" ma:versionID="4a073f42be33feb6e1729160e2c29fdd">
  <xsd:schema xmlns:xsd="http://www.w3.org/2001/XMLSchema" xmlns:xs="http://www.w3.org/2001/XMLSchema" xmlns:p="http://schemas.microsoft.com/office/2006/metadata/properties" xmlns:ns2="d0f01d48-8c77-4bdf-9198-33dfd46a18fa" xmlns:ns3="55136671-dd83-4dc6-826b-415e1100ecd2" targetNamespace="http://schemas.microsoft.com/office/2006/metadata/properties" ma:root="true" ma:fieldsID="11a11417aef95df506a009a417c3e411" ns2:_="" ns3:_="">
    <xsd:import namespace="d0f01d48-8c77-4bdf-9198-33dfd46a18fa"/>
    <xsd:import namespace="55136671-dd83-4dc6-826b-415e1100ec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v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f01d48-8c77-4bdf-9198-33dfd46a18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Značky obrázka" ma:readOnly="false" ma:fieldId="{5cf76f15-5ced-4ddc-b409-7134ff3c332f}" ma:taxonomyMulti="true" ma:sspId="67c43d87-ff39-4d00-81f3-324a00379f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Stav" ma:index="21" nillable="true" ma:displayName="Stav" ma:format="Dropdown" ma:hidden="true" ma:internalName="Stav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136671-dd83-4dc6-826b-415e1100ecd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Zdieľa sa s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Zdieľané s podrobnosťami" ma:hidden="true" ma:internalName="SharedWithDetails" ma:readOnly="true">
      <xsd:simpleType>
        <xsd:restriction base="dms:Note"/>
      </xsd:simpleType>
    </xsd:element>
    <xsd:element name="TaxCatchAll" ma:index="16" nillable="true" ma:displayName="Taxonomy Catch All Column" ma:hidden="true" ma:list="{a7a91743-6673-4c86-a581-ec745700d82f}" ma:internalName="TaxCatchAll" ma:readOnly="false" ma:showField="CatchAllData" ma:web="55136671-dd83-4dc6-826b-415e1100ec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Typ obsahu"/>
        <xsd:element ref="dc:title" minOccurs="0" maxOccurs="1" ma:index="1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5136671-dd83-4dc6-826b-415e1100ecd2" xsi:nil="true"/>
    <Stav xmlns="d0f01d48-8c77-4bdf-9198-33dfd46a18fa" xsi:nil="true"/>
    <lcf76f155ced4ddcb4097134ff3c332f xmlns="d0f01d48-8c77-4bdf-9198-33dfd46a18f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039864-7402-4394-9B64-F5989DDB20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0f01d48-8c77-4bdf-9198-33dfd46a18fa"/>
    <ds:schemaRef ds:uri="55136671-dd83-4dc6-826b-415e1100ec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BA78C3D-F1F5-47C0-ADF8-DCF7AC9A90D6}">
  <ds:schemaRefs>
    <ds:schemaRef ds:uri="http://schemas.microsoft.com/office/2006/metadata/properties"/>
    <ds:schemaRef ds:uri="http://schemas.microsoft.com/office/infopath/2007/PartnerControls"/>
    <ds:schemaRef ds:uri="55136671-dd83-4dc6-826b-415e1100ecd2"/>
    <ds:schemaRef ds:uri="d0f01d48-8c77-4bdf-9198-33dfd46a18fa"/>
  </ds:schemaRefs>
</ds:datastoreItem>
</file>

<file path=customXml/itemProps3.xml><?xml version="1.0" encoding="utf-8"?>
<ds:datastoreItem xmlns:ds="http://schemas.openxmlformats.org/officeDocument/2006/customXml" ds:itemID="{CCC73A38-13CD-4AC2-88F4-032286A012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1406</TotalTime>
  <Words>2988</Words>
  <Application>Microsoft Office PowerPoint</Application>
  <PresentationFormat>Širokouhlá</PresentationFormat>
  <Paragraphs>442</Paragraphs>
  <Slides>25</Slides>
  <Notes>25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 Schrenkel</dc:creator>
  <cp:lastModifiedBy>Balážová Barbora</cp:lastModifiedBy>
  <cp:revision>36</cp:revision>
  <cp:lastPrinted>2024-08-11T16:36:44Z</cp:lastPrinted>
  <dcterms:created xsi:type="dcterms:W3CDTF">2018-01-31T17:30:53Z</dcterms:created>
  <dcterms:modified xsi:type="dcterms:W3CDTF">2024-09-05T10:12:15Z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0x010100E779880FEB09DE489A2317F97C6F307E</vt:lpwstr>
  </property>
</Properties>
</file>