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4052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57064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961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74364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24128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64998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07026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996013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36223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87150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09388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k-S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B55C1-BF44-4E55-B30B-7ADA61160DBC}" type="datetimeFigureOut">
              <a:rPr lang="sk-SK" smtClean="0"/>
              <a:t>22. 1. 2024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4570B-AA0C-45B4-81C6-44B97AEA1E55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5863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viera.hajdukova@minedu.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1449186" y="1795693"/>
            <a:ext cx="9144000" cy="2743056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4000" b="1" dirty="0">
                <a:solidFill>
                  <a:schemeClr val="bg1"/>
                </a:solidFill>
              </a:rPr>
              <a:t>Postup</a:t>
            </a:r>
            <a:r>
              <a:rPr lang="sk-SK" b="1" dirty="0">
                <a:solidFill>
                  <a:schemeClr val="bg1"/>
                </a:solidFill>
              </a:rPr>
              <a:t> </a:t>
            </a:r>
            <a:r>
              <a:rPr lang="sk-SK" sz="4400" b="1" dirty="0">
                <a:solidFill>
                  <a:schemeClr val="bg1"/>
                </a:solidFill>
              </a:rPr>
              <a:t>pre schválenie výkazu ZPV zriaďovateľom</a:t>
            </a:r>
            <a:br>
              <a:rPr lang="sk-SK" sz="4400" b="1" dirty="0">
                <a:solidFill>
                  <a:schemeClr val="bg1"/>
                </a:solidFill>
              </a:rPr>
            </a:br>
            <a:endParaRPr lang="sk-SK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60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6663813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Portál crinfo.iedu.sk</a:t>
            </a:r>
            <a:r>
              <a:rPr lang="en-US" sz="2400" b="1" dirty="0">
                <a:solidFill>
                  <a:schemeClr val="bg1"/>
                </a:solidFill>
                <a:latin typeface="+mn-lt"/>
              </a:rPr>
              <a:t> – 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záložka </a:t>
            </a:r>
            <a:r>
              <a:rPr lang="sk-SK" sz="2400" b="1" dirty="0" err="1">
                <a:solidFill>
                  <a:schemeClr val="bg1"/>
                </a:solidFill>
                <a:latin typeface="+mn-lt"/>
              </a:rPr>
              <a:t>ŠaŠZ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 a zriaďovatelia</a:t>
            </a:r>
            <a:endParaRPr lang="sk-SK" sz="2400" dirty="0">
              <a:latin typeface="+mn-lt"/>
            </a:endParaRPr>
          </a:p>
        </p:txBody>
      </p:sp>
      <p:sp>
        <p:nvSpPr>
          <p:cNvPr id="10" name="Down Arrow 9"/>
          <p:cNvSpPr/>
          <p:nvPr/>
        </p:nvSpPr>
        <p:spPr>
          <a:xfrm>
            <a:off x="6802063" y="1179704"/>
            <a:ext cx="511277" cy="520508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7E35DA1-8CA7-41E7-AB3F-2BE7B882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A488812-E048-4286-BBB8-3CAC1579D8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737" y="1700212"/>
            <a:ext cx="11058525" cy="3457575"/>
          </a:xfrm>
          <a:prstGeom prst="rect">
            <a:avLst/>
          </a:prstGeom>
        </p:spPr>
      </p:pic>
      <p:pic>
        <p:nvPicPr>
          <p:cNvPr id="11" name="Zástupný objekt pre obsah 7">
            <a:extLst>
              <a:ext uri="{FF2B5EF4-FFF2-40B4-BE49-F238E27FC236}">
                <a16:creationId xmlns:a16="http://schemas.microsoft.com/office/drawing/2014/main" id="{63A08065-C140-4251-BF92-5518D77593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737" y="1700212"/>
            <a:ext cx="2179613" cy="1031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095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7248698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Prihlásenie sa zriaďovateľa do zóny </a:t>
            </a:r>
            <a:r>
              <a:rPr lang="sk-SK" sz="2400" b="1" dirty="0" err="1">
                <a:solidFill>
                  <a:schemeClr val="bg1"/>
                </a:solidFill>
                <a:latin typeface="+mn-lt"/>
              </a:rPr>
              <a:t>ŠaŠZ</a:t>
            </a:r>
            <a:r>
              <a:rPr lang="sk-SK" sz="2400" b="1" dirty="0">
                <a:solidFill>
                  <a:schemeClr val="bg1"/>
                </a:solidFill>
                <a:latin typeface="+mn-lt"/>
              </a:rPr>
              <a:t> a zriaďovatelia</a:t>
            </a:r>
            <a:endParaRPr lang="sk-SK" sz="24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035190" y="3345009"/>
            <a:ext cx="40673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Meno používateľa</a:t>
            </a:r>
            <a:r>
              <a:rPr lang="sk-SK" dirty="0"/>
              <a:t> =  </a:t>
            </a:r>
            <a:r>
              <a:rPr lang="sk-SK" b="1" dirty="0"/>
              <a:t>EDUID</a:t>
            </a:r>
            <a:r>
              <a:rPr lang="sk-SK" dirty="0"/>
              <a:t> zriaďovateľa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35190" y="4044334"/>
            <a:ext cx="161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b="1" dirty="0"/>
              <a:t>Heslo</a:t>
            </a:r>
            <a:r>
              <a:rPr lang="sk-SK" dirty="0"/>
              <a:t> =  k účtu </a:t>
            </a:r>
          </a:p>
        </p:txBody>
      </p:sp>
      <p:sp>
        <p:nvSpPr>
          <p:cNvPr id="8" name="BlokTextu 4"/>
          <p:cNvSpPr txBox="1"/>
          <p:nvPr/>
        </p:nvSpPr>
        <p:spPr>
          <a:xfrm>
            <a:off x="6297785" y="3345009"/>
            <a:ext cx="330010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chemeClr val="bg1"/>
                </a:solidFill>
                <a:cs typeface="Arial" panose="020B0604020202020204" pitchFamily="34" charset="0"/>
              </a:rPr>
              <a:t>1</a:t>
            </a:r>
          </a:p>
        </p:txBody>
      </p:sp>
      <p:sp>
        <p:nvSpPr>
          <p:cNvPr id="9" name="BlokTextu 5"/>
          <p:cNvSpPr txBox="1"/>
          <p:nvPr/>
        </p:nvSpPr>
        <p:spPr>
          <a:xfrm>
            <a:off x="6297785" y="4030980"/>
            <a:ext cx="330010" cy="400110"/>
          </a:xfrm>
          <a:prstGeom prst="rect">
            <a:avLst/>
          </a:prstGeom>
          <a:solidFill>
            <a:srgbClr val="FF0000"/>
          </a:solidFill>
          <a:ln w="12700"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k-SK" sz="2000" b="1" dirty="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70890" y="2187892"/>
            <a:ext cx="3619500" cy="3686175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604357" y="1179280"/>
            <a:ext cx="82407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Prihlasovacie údaje sú zasielané na emailovú adresu štatutárneho orgánu zriaďovateľa</a:t>
            </a:r>
          </a:p>
        </p:txBody>
      </p:sp>
    </p:spTree>
    <p:extLst>
      <p:ext uri="{BB962C8B-B14F-4D97-AF65-F5344CB8AC3E}">
        <p14:creationId xmlns:p14="http://schemas.microsoft.com/office/powerpoint/2010/main" val="2266745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2674373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Úvodná obrazovka</a:t>
            </a:r>
            <a:endParaRPr lang="sk-SK" sz="2400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6740" y="1859362"/>
            <a:ext cx="4810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 prihlásení sa zriaďovateľovi zobrazí úvodná </a:t>
            </a:r>
          </a:p>
          <a:p>
            <a:r>
              <a:rPr lang="sk-SK" dirty="0"/>
              <a:t>obrazovka na ktorej spraví všetky potrebné úkony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9466" y="2934327"/>
            <a:ext cx="366555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Obrazovka je rozdelená do 4 sekcií: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Údaje zriaďovateľa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Filtračné kritériá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Zoznam zariadení a ich protokolov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k-SK" dirty="0"/>
              <a:t>Celkový počet detí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985164" y="0"/>
            <a:ext cx="5355462" cy="660064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85164" y="6634342"/>
            <a:ext cx="1113905" cy="223658"/>
          </a:xfrm>
          <a:prstGeom prst="rect">
            <a:avLst/>
          </a:prstGeom>
        </p:spPr>
      </p:pic>
      <p:pic>
        <p:nvPicPr>
          <p:cNvPr id="8" name="Zástupný objekt pre obsah 7">
            <a:extLst>
              <a:ext uri="{FF2B5EF4-FFF2-40B4-BE49-F238E27FC236}">
                <a16:creationId xmlns:a16="http://schemas.microsoft.com/office/drawing/2014/main" id="{2E849581-FF04-44D6-B458-47C83372F73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5164" y="0"/>
            <a:ext cx="969985" cy="4590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391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236081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Filtračné kritériá</a:t>
            </a:r>
            <a:endParaRPr lang="sk-SK" sz="2400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8791" y="3181940"/>
            <a:ext cx="7833085" cy="192207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0947" y="1877622"/>
            <a:ext cx="47936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           svoju voľbu potvrdí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3961" y="1952003"/>
            <a:ext cx="1754938" cy="28568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90947" y="1305098"/>
            <a:ext cx="116995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„Filtračné kritériá“ si používateľ môže zvoliť, či chce zobraziť zariadenia s protokolmi alebo zariadenia bez protokolov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748855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" y="0"/>
            <a:ext cx="4638501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Zoznam zariadení a ich protokolov</a:t>
            </a:r>
            <a:endParaRPr lang="sk-SK" sz="24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3211" y="1961403"/>
            <a:ext cx="4827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Pre zobrazenie detailu protokolu stlačí používateľ </a:t>
            </a:r>
          </a:p>
          <a:p>
            <a:r>
              <a:rPr lang="sk-SK" dirty="0"/>
              <a:t>tlačidlo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54" y="2235353"/>
            <a:ext cx="360815" cy="36940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1326" y="2917599"/>
            <a:ext cx="505689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Používateľ tlačidlom                              môže protokol </a:t>
            </a:r>
          </a:p>
          <a:p>
            <a:r>
              <a:rPr lang="sk-SK" dirty="0"/>
              <a:t>prebrať a schváliť alebo tlačidlom                             </a:t>
            </a:r>
          </a:p>
          <a:p>
            <a:r>
              <a:rPr lang="sk-SK" dirty="0"/>
              <a:t>protokol zamietnuť a vrátiť ZPV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23364" y="2917599"/>
            <a:ext cx="1513039" cy="3285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62438" y="3241360"/>
            <a:ext cx="1397667" cy="30219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41326" y="994281"/>
            <a:ext cx="655910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„Zoznam zariadení a ich protokolov“ vidí zriaďovateľ jemu </a:t>
            </a:r>
          </a:p>
          <a:p>
            <a:r>
              <a:rPr lang="sk-SK" dirty="0"/>
              <a:t>podriadené ZPV a ich protokoly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41326" y="4164690"/>
            <a:ext cx="493942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Tlačidlom                         si používateľ môže navoliť, </a:t>
            </a:r>
          </a:p>
          <a:p>
            <a:r>
              <a:rPr lang="sk-SK" dirty="0"/>
              <a:t>ktoré stĺpce chce mať zobrazené na obrazovke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02179" y="4185242"/>
            <a:ext cx="1184805" cy="302613"/>
          </a:xfrm>
          <a:prstGeom prst="rect">
            <a:avLst/>
          </a:prstGeom>
        </p:spPr>
      </p:pic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6"/>
          <a:stretch>
            <a:fillRect/>
          </a:stretch>
        </p:blipFill>
        <p:spPr>
          <a:xfrm>
            <a:off x="5408550" y="2374665"/>
            <a:ext cx="6543766" cy="2113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3230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" y="0"/>
            <a:ext cx="2576944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Celkový počet detí</a:t>
            </a:r>
            <a:endParaRPr lang="sk-SK" sz="2400" dirty="0">
              <a:latin typeface="+mn-lt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99082" y="2042922"/>
            <a:ext cx="1692965" cy="32579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98765" y="1264949"/>
            <a:ext cx="99580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V sekcií „Celkový počet detí“ sa zobrazuje súčet detí zo schválených protokolov registrovaných zariadení. </a:t>
            </a:r>
          </a:p>
          <a:p>
            <a:r>
              <a:rPr lang="sk-SK" dirty="0"/>
              <a:t>Tento počet bude uvedený aj na protokole zriaďovateľa ZPV.</a:t>
            </a: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576946" y="3576788"/>
            <a:ext cx="6848302" cy="113145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6946" y="4708247"/>
            <a:ext cx="1292512" cy="259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98765" y="2042922"/>
            <a:ext cx="105680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si zriaďovateľ želá vytvoriť protokol za svoju organizáciu stlačí tlačidlo </a:t>
            </a:r>
          </a:p>
          <a:p>
            <a:r>
              <a:rPr lang="sk-SK" dirty="0"/>
              <a:t>a zároveň ho systém odošle „elektronicky“ RÚŠS.</a:t>
            </a:r>
          </a:p>
          <a:p>
            <a:r>
              <a:rPr lang="sk-SK" dirty="0"/>
              <a:t>Po odoslaní protokolu nebude už možné schvaľovať ani zamietať protokoly ZPV. Toto bude znovu umožnené iba</a:t>
            </a:r>
          </a:p>
          <a:p>
            <a:r>
              <a:rPr lang="sk-SK" dirty="0"/>
              <a:t> v prípade ak RÚŠS zamietne protokol zriaďovateľa.</a:t>
            </a:r>
          </a:p>
        </p:txBody>
      </p:sp>
    </p:spTree>
    <p:extLst>
      <p:ext uri="{BB962C8B-B14F-4D97-AF65-F5344CB8AC3E}">
        <p14:creationId xmlns:p14="http://schemas.microsoft.com/office/powerpoint/2010/main" val="6161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" y="0"/>
            <a:ext cx="5237017" cy="540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Zamietnutý protokol RÚŠS</a:t>
            </a:r>
            <a:endParaRPr lang="sk-SK" sz="2400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6501" y="5529788"/>
            <a:ext cx="1292512" cy="25952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73578" y="1338349"/>
            <a:ext cx="98780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Ak RÚŠS vráti protokol zriaďovateľovi, ten sa zobrazí v sekcii „Protokol a zriaďovatelia“ v stave „Vrátený“.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578" y="1864745"/>
            <a:ext cx="7193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Teraz môže znovu zriaďovateľ schvaľovať alebo zamietať protokoly od ZPV.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73578" y="2391141"/>
            <a:ext cx="113163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/>
              <a:t>Následne ako aj v 7. slide tlačidlom                                 vytvorí zriaďovateľ protokol za svoju organizáciu a odošle ho RÚŠS.</a:t>
            </a: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82953" y="2412468"/>
            <a:ext cx="1626980" cy="326677"/>
          </a:xfrm>
          <a:prstGeom prst="rect">
            <a:avLst/>
          </a:prstGeom>
        </p:spPr>
      </p:pic>
      <p:pic>
        <p:nvPicPr>
          <p:cNvPr id="14" name="Content Placeholder 1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b="14829"/>
          <a:stretch/>
        </p:blipFill>
        <p:spPr>
          <a:xfrm>
            <a:off x="1736501" y="3234050"/>
            <a:ext cx="7331669" cy="2244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5727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364581" cy="540000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chemeClr val="bg1"/>
                </a:solidFill>
                <a:latin typeface="+mn-lt"/>
              </a:rPr>
              <a:t>Kontaktná osoba</a:t>
            </a:r>
            <a:endParaRPr lang="sk-SK" sz="24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30151" y="2328863"/>
            <a:ext cx="43801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altLang="sk-SK" sz="2000" dirty="0">
                <a:cs typeface="Times New Roman" panose="02020603050405020304" pitchFamily="18" charset="0"/>
              </a:rPr>
              <a:t>PhDr. Viera </a:t>
            </a:r>
            <a:r>
              <a:rPr lang="sk-SK" altLang="sk-SK" sz="2000" dirty="0" err="1">
                <a:cs typeface="Times New Roman" panose="02020603050405020304" pitchFamily="18" charset="0"/>
              </a:rPr>
              <a:t>Hajdúková</a:t>
            </a:r>
            <a:r>
              <a:rPr lang="sk-SK" altLang="sk-SK" sz="2000" dirty="0">
                <a:cs typeface="Times New Roman" panose="02020603050405020304" pitchFamily="18" charset="0"/>
              </a:rPr>
              <a:t>, PhD.  </a:t>
            </a:r>
            <a:br>
              <a:rPr lang="sk-SK" altLang="sk-SK" sz="2000" dirty="0">
                <a:cs typeface="Times New Roman" panose="02020603050405020304" pitchFamily="18" charset="0"/>
              </a:rPr>
            </a:br>
            <a:r>
              <a:rPr lang="sk-SK" altLang="sk-SK" sz="2000" dirty="0">
                <a:cs typeface="Times New Roman" panose="02020603050405020304" pitchFamily="18" charset="0"/>
              </a:rPr>
              <a:t>Telefón: 02/59 374 347 Fax: 59374 322  </a:t>
            </a:r>
            <a:br>
              <a:rPr lang="sk-SK" altLang="sk-SK" sz="2000" dirty="0">
                <a:cs typeface="Times New Roman" panose="02020603050405020304" pitchFamily="18" charset="0"/>
              </a:rPr>
            </a:br>
            <a:r>
              <a:rPr lang="sk-SK" altLang="sk-SK" sz="2000" dirty="0">
                <a:cs typeface="Times New Roman" panose="02020603050405020304" pitchFamily="18" charset="0"/>
              </a:rPr>
              <a:t>E-mail: </a:t>
            </a:r>
            <a:r>
              <a:rPr lang="sk-SK" altLang="sk-SK" sz="2000" dirty="0">
                <a:solidFill>
                  <a:srgbClr val="0000FF"/>
                </a:solidFill>
                <a:cs typeface="Times New Roman" panose="02020603050405020304" pitchFamily="18" charset="0"/>
                <a:hlinkClick r:id="rId2"/>
              </a:rPr>
              <a:t>viera.hajdukova@minedu.sk</a:t>
            </a:r>
            <a:endParaRPr lang="sk-SK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2943225" y="1843654"/>
            <a:ext cx="370062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000" dirty="0"/>
              <a:t>V prípade problémov kontaktujte:</a:t>
            </a:r>
          </a:p>
        </p:txBody>
      </p:sp>
    </p:spTree>
    <p:extLst>
      <p:ext uri="{BB962C8B-B14F-4D97-AF65-F5344CB8AC3E}">
        <p14:creationId xmlns:p14="http://schemas.microsoft.com/office/powerpoint/2010/main" val="29685696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10067</TotalTime>
  <Words>334</Words>
  <Application>Microsoft Office PowerPoint</Application>
  <PresentationFormat>Širokouhlá</PresentationFormat>
  <Paragraphs>43</Paragraphs>
  <Slides>9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Office Theme</vt:lpstr>
      <vt:lpstr>Postup pre schválenie výkazu ZPV zriaďovateľom </vt:lpstr>
      <vt:lpstr>Portál crinfo.iedu.sk – záložka ŠaŠZ a zriaďovatelia</vt:lpstr>
      <vt:lpstr>Prihlásenie sa zriaďovateľa do zóny ŠaŠZ a zriaďovatelia</vt:lpstr>
      <vt:lpstr>Úvodná obrazovka</vt:lpstr>
      <vt:lpstr>Filtračné kritériá</vt:lpstr>
      <vt:lpstr>Zoznam zariadení a ich protokolov</vt:lpstr>
      <vt:lpstr>Celkový počet detí</vt:lpstr>
      <vt:lpstr>Prezentácia programu PowerPoint</vt:lpstr>
      <vt:lpstr>Kontaktná osoba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Postup pre schálenie výkazu zariadenia predprimárneho vzdelávania zriaďovateľom</dc:title>
  <dc:creator>Parobok Erik</dc:creator>
  <cp:lastModifiedBy>Radobicka Mariana</cp:lastModifiedBy>
  <cp:revision>32</cp:revision>
  <dcterms:created xsi:type="dcterms:W3CDTF">2021-09-10T11:51:30Z</dcterms:created>
  <dcterms:modified xsi:type="dcterms:W3CDTF">2024-01-22T09:45:43Z</dcterms:modified>
</cp:coreProperties>
</file>